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63" r:id="rId2"/>
    <p:sldId id="268" r:id="rId3"/>
    <p:sldId id="264" r:id="rId4"/>
    <p:sldId id="269" r:id="rId5"/>
    <p:sldId id="267" r:id="rId6"/>
    <p:sldId id="275" r:id="rId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404" autoAdjust="0"/>
  </p:normalViewPr>
  <p:slideViewPr>
    <p:cSldViewPr snapToGrid="0">
      <p:cViewPr varScale="1">
        <p:scale>
          <a:sx n="115" d="100"/>
          <a:sy n="115" d="100"/>
        </p:scale>
        <p:origin x="39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4E3EA7-4AC2-4FF0-A765-A836301DC0AB}" type="datetimeFigureOut">
              <a:rPr lang="ru-RU" smtClean="0"/>
              <a:t>26.04.2024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E0844F-1556-4C32-A72A-650602DFB668}" type="slidenum">
              <a:rPr lang="ru-RU" smtClean="0"/>
              <a:t>‹#›</a:t>
            </a:fld>
            <a:endParaRPr lang="ru-RU"/>
          </a:p>
        </p:txBody>
      </p:sp>
    </p:spTree>
    <p:extLst>
      <p:ext uri="{BB962C8B-B14F-4D97-AF65-F5344CB8AC3E}">
        <p14:creationId xmlns:p14="http://schemas.microsoft.com/office/powerpoint/2010/main" val="2673244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3E0844F-1556-4C32-A72A-650602DFB668}" type="slidenum">
              <a:rPr lang="ru-RU" smtClean="0"/>
              <a:t>2</a:t>
            </a:fld>
            <a:endParaRPr lang="ru-RU"/>
          </a:p>
        </p:txBody>
      </p:sp>
    </p:spTree>
    <p:extLst>
      <p:ext uri="{BB962C8B-B14F-4D97-AF65-F5344CB8AC3E}">
        <p14:creationId xmlns:p14="http://schemas.microsoft.com/office/powerpoint/2010/main" val="3144519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3E0844F-1556-4C32-A72A-650602DFB668}" type="slidenum">
              <a:rPr lang="ru-RU" smtClean="0"/>
              <a:t>3</a:t>
            </a:fld>
            <a:endParaRPr lang="ru-RU"/>
          </a:p>
        </p:txBody>
      </p:sp>
    </p:spTree>
    <p:extLst>
      <p:ext uri="{BB962C8B-B14F-4D97-AF65-F5344CB8AC3E}">
        <p14:creationId xmlns:p14="http://schemas.microsoft.com/office/powerpoint/2010/main" val="2402915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3E0844F-1556-4C32-A72A-650602DFB668}" type="slidenum">
              <a:rPr lang="ru-RU" smtClean="0"/>
              <a:t>4</a:t>
            </a:fld>
            <a:endParaRPr lang="ru-RU"/>
          </a:p>
        </p:txBody>
      </p:sp>
    </p:spTree>
    <p:extLst>
      <p:ext uri="{BB962C8B-B14F-4D97-AF65-F5344CB8AC3E}">
        <p14:creationId xmlns:p14="http://schemas.microsoft.com/office/powerpoint/2010/main" val="2912251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p:txBody>
      </p:sp>
      <p:sp>
        <p:nvSpPr>
          <p:cNvPr id="4" name="Номер слайда 3"/>
          <p:cNvSpPr>
            <a:spLocks noGrp="1"/>
          </p:cNvSpPr>
          <p:nvPr>
            <p:ph type="sldNum" sz="quarter" idx="10"/>
          </p:nvPr>
        </p:nvSpPr>
        <p:spPr/>
        <p:txBody>
          <a:bodyPr/>
          <a:lstStyle/>
          <a:p>
            <a:fld id="{D3E0844F-1556-4C32-A72A-650602DFB668}" type="slidenum">
              <a:rPr lang="ru-RU" smtClean="0"/>
              <a:t>5</a:t>
            </a:fld>
            <a:endParaRPr lang="ru-RU"/>
          </a:p>
        </p:txBody>
      </p:sp>
    </p:spTree>
    <p:extLst>
      <p:ext uri="{BB962C8B-B14F-4D97-AF65-F5344CB8AC3E}">
        <p14:creationId xmlns:p14="http://schemas.microsoft.com/office/powerpoint/2010/main" val="2127430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32E04C5-F382-466D-9194-D5667CC0907B}" type="datetimeFigureOut">
              <a:rPr lang="ru-RU" smtClean="0"/>
              <a:t>26.04.2024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C309E47-77CE-451B-AFAF-2E52C04260D7}" type="slidenum">
              <a:rPr lang="ru-RU" smtClean="0"/>
              <a:t>‹#›</a:t>
            </a:fld>
            <a:endParaRPr lang="ru-RU"/>
          </a:p>
        </p:txBody>
      </p:sp>
    </p:spTree>
    <p:extLst>
      <p:ext uri="{BB962C8B-B14F-4D97-AF65-F5344CB8AC3E}">
        <p14:creationId xmlns:p14="http://schemas.microsoft.com/office/powerpoint/2010/main" val="94566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32E04C5-F382-466D-9194-D5667CC0907B}" type="datetimeFigureOut">
              <a:rPr lang="ru-RU" smtClean="0"/>
              <a:t>26.04.2024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C309E47-77CE-451B-AFAF-2E52C04260D7}" type="slidenum">
              <a:rPr lang="ru-RU" smtClean="0"/>
              <a:t>‹#›</a:t>
            </a:fld>
            <a:endParaRPr lang="ru-RU"/>
          </a:p>
        </p:txBody>
      </p:sp>
    </p:spTree>
    <p:extLst>
      <p:ext uri="{BB962C8B-B14F-4D97-AF65-F5344CB8AC3E}">
        <p14:creationId xmlns:p14="http://schemas.microsoft.com/office/powerpoint/2010/main" val="67445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32E04C5-F382-466D-9194-D5667CC0907B}" type="datetimeFigureOut">
              <a:rPr lang="ru-RU" smtClean="0"/>
              <a:t>26.04.2024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C309E47-77CE-451B-AFAF-2E52C04260D7}" type="slidenum">
              <a:rPr lang="ru-RU" smtClean="0"/>
              <a:t>‹#›</a:t>
            </a:fld>
            <a:endParaRPr lang="ru-RU"/>
          </a:p>
        </p:txBody>
      </p:sp>
    </p:spTree>
    <p:extLst>
      <p:ext uri="{BB962C8B-B14F-4D97-AF65-F5344CB8AC3E}">
        <p14:creationId xmlns:p14="http://schemas.microsoft.com/office/powerpoint/2010/main" val="894737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32E04C5-F382-466D-9194-D5667CC0907B}" type="datetimeFigureOut">
              <a:rPr lang="ru-RU" smtClean="0"/>
              <a:t>26.04.2024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C309E47-77CE-451B-AFAF-2E52C04260D7}" type="slidenum">
              <a:rPr lang="ru-RU" smtClean="0"/>
              <a:t>‹#›</a:t>
            </a:fld>
            <a:endParaRPr lang="ru-RU"/>
          </a:p>
        </p:txBody>
      </p:sp>
    </p:spTree>
    <p:extLst>
      <p:ext uri="{BB962C8B-B14F-4D97-AF65-F5344CB8AC3E}">
        <p14:creationId xmlns:p14="http://schemas.microsoft.com/office/powerpoint/2010/main" val="2808644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32E04C5-F382-466D-9194-D5667CC0907B}" type="datetimeFigureOut">
              <a:rPr lang="ru-RU" smtClean="0"/>
              <a:t>26.04.2024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C309E47-77CE-451B-AFAF-2E52C04260D7}" type="slidenum">
              <a:rPr lang="ru-RU" smtClean="0"/>
              <a:t>‹#›</a:t>
            </a:fld>
            <a:endParaRPr lang="ru-RU"/>
          </a:p>
        </p:txBody>
      </p:sp>
    </p:spTree>
    <p:extLst>
      <p:ext uri="{BB962C8B-B14F-4D97-AF65-F5344CB8AC3E}">
        <p14:creationId xmlns:p14="http://schemas.microsoft.com/office/powerpoint/2010/main" val="2061829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32E04C5-F382-466D-9194-D5667CC0907B}" type="datetimeFigureOut">
              <a:rPr lang="ru-RU" smtClean="0"/>
              <a:t>26.04.2024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C309E47-77CE-451B-AFAF-2E52C04260D7}" type="slidenum">
              <a:rPr lang="ru-RU" smtClean="0"/>
              <a:t>‹#›</a:t>
            </a:fld>
            <a:endParaRPr lang="ru-RU"/>
          </a:p>
        </p:txBody>
      </p:sp>
    </p:spTree>
    <p:extLst>
      <p:ext uri="{BB962C8B-B14F-4D97-AF65-F5344CB8AC3E}">
        <p14:creationId xmlns:p14="http://schemas.microsoft.com/office/powerpoint/2010/main" val="4096083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32E04C5-F382-466D-9194-D5667CC0907B}" type="datetimeFigureOut">
              <a:rPr lang="ru-RU" smtClean="0"/>
              <a:t>26.04.2024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C309E47-77CE-451B-AFAF-2E52C04260D7}" type="slidenum">
              <a:rPr lang="ru-RU" smtClean="0"/>
              <a:t>‹#›</a:t>
            </a:fld>
            <a:endParaRPr lang="ru-RU"/>
          </a:p>
        </p:txBody>
      </p:sp>
    </p:spTree>
    <p:extLst>
      <p:ext uri="{BB962C8B-B14F-4D97-AF65-F5344CB8AC3E}">
        <p14:creationId xmlns:p14="http://schemas.microsoft.com/office/powerpoint/2010/main" val="1994228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32E04C5-F382-466D-9194-D5667CC0907B}" type="datetimeFigureOut">
              <a:rPr lang="ru-RU" smtClean="0"/>
              <a:t>26.04.2024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C309E47-77CE-451B-AFAF-2E52C04260D7}" type="slidenum">
              <a:rPr lang="ru-RU" smtClean="0"/>
              <a:t>‹#›</a:t>
            </a:fld>
            <a:endParaRPr lang="ru-RU"/>
          </a:p>
        </p:txBody>
      </p:sp>
    </p:spTree>
    <p:extLst>
      <p:ext uri="{BB962C8B-B14F-4D97-AF65-F5344CB8AC3E}">
        <p14:creationId xmlns:p14="http://schemas.microsoft.com/office/powerpoint/2010/main" val="2096485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32E04C5-F382-466D-9194-D5667CC0907B}" type="datetimeFigureOut">
              <a:rPr lang="ru-RU" smtClean="0"/>
              <a:t>26.04.2024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C309E47-77CE-451B-AFAF-2E52C04260D7}" type="slidenum">
              <a:rPr lang="ru-RU" smtClean="0"/>
              <a:t>‹#›</a:t>
            </a:fld>
            <a:endParaRPr lang="ru-RU"/>
          </a:p>
        </p:txBody>
      </p:sp>
    </p:spTree>
    <p:extLst>
      <p:ext uri="{BB962C8B-B14F-4D97-AF65-F5344CB8AC3E}">
        <p14:creationId xmlns:p14="http://schemas.microsoft.com/office/powerpoint/2010/main" val="1601455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232E04C5-F382-466D-9194-D5667CC0907B}" type="datetimeFigureOut">
              <a:rPr lang="ru-RU" smtClean="0"/>
              <a:t>26.04.2024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C309E47-77CE-451B-AFAF-2E52C04260D7}" type="slidenum">
              <a:rPr lang="ru-RU" smtClean="0"/>
              <a:t>‹#›</a:t>
            </a:fld>
            <a:endParaRPr lang="ru-RU"/>
          </a:p>
        </p:txBody>
      </p:sp>
    </p:spTree>
    <p:extLst>
      <p:ext uri="{BB962C8B-B14F-4D97-AF65-F5344CB8AC3E}">
        <p14:creationId xmlns:p14="http://schemas.microsoft.com/office/powerpoint/2010/main" val="2999276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232E04C5-F382-466D-9194-D5667CC0907B}" type="datetimeFigureOut">
              <a:rPr lang="ru-RU" smtClean="0"/>
              <a:t>26.04.2024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C309E47-77CE-451B-AFAF-2E52C04260D7}" type="slidenum">
              <a:rPr lang="ru-RU" smtClean="0"/>
              <a:t>‹#›</a:t>
            </a:fld>
            <a:endParaRPr lang="ru-RU"/>
          </a:p>
        </p:txBody>
      </p:sp>
    </p:spTree>
    <p:extLst>
      <p:ext uri="{BB962C8B-B14F-4D97-AF65-F5344CB8AC3E}">
        <p14:creationId xmlns:p14="http://schemas.microsoft.com/office/powerpoint/2010/main" val="1784686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2E04C5-F382-466D-9194-D5667CC0907B}" type="datetimeFigureOut">
              <a:rPr lang="ru-RU" smtClean="0"/>
              <a:t>26.04.2024</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309E47-77CE-451B-AFAF-2E52C04260D7}" type="slidenum">
              <a:rPr lang="ru-RU" smtClean="0"/>
              <a:t>‹#›</a:t>
            </a:fld>
            <a:endParaRPr lang="ru-RU"/>
          </a:p>
        </p:txBody>
      </p:sp>
    </p:spTree>
    <p:extLst>
      <p:ext uri="{BB962C8B-B14F-4D97-AF65-F5344CB8AC3E}">
        <p14:creationId xmlns:p14="http://schemas.microsoft.com/office/powerpoint/2010/main" val="1432009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hyperlink" Target="https://stihi.ru/avtor/state08" TargetMode="Externa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8" Type="http://schemas.openxmlformats.org/officeDocument/2006/relationships/image" Target="../media/image23.jpg"/><Relationship Id="rId13" Type="http://schemas.openxmlformats.org/officeDocument/2006/relationships/image" Target="../media/image28.png"/><Relationship Id="rId3" Type="http://schemas.openxmlformats.org/officeDocument/2006/relationships/image" Target="../media/image18.jpe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776"/>
            <a:ext cx="12115800" cy="6963508"/>
          </a:xfrm>
          <a:prstGeom prst="rect">
            <a:avLst/>
          </a:prstGeom>
          <a:ln>
            <a:noFill/>
          </a:ln>
          <a:effectLst>
            <a:outerShdw blurRad="190500" algn="tl" rotWithShape="0">
              <a:srgbClr val="000000">
                <a:alpha val="70000"/>
              </a:srgbClr>
            </a:outerShdw>
          </a:effectLst>
        </p:spPr>
      </p:pic>
      <p:sp>
        <p:nvSpPr>
          <p:cNvPr id="3" name="Прямоугольник 2"/>
          <p:cNvSpPr/>
          <p:nvPr/>
        </p:nvSpPr>
        <p:spPr>
          <a:xfrm>
            <a:off x="1000570" y="302381"/>
            <a:ext cx="4651130" cy="3557512"/>
          </a:xfrm>
          <a:prstGeom prst="rect">
            <a:avLst/>
          </a:prstGeom>
        </p:spPr>
        <p:txBody>
          <a:bodyPr wrap="square">
            <a:spAutoFit/>
          </a:bodyPr>
          <a:lstStyle/>
          <a:p>
            <a:pPr algn="just" fontAlgn="base">
              <a:lnSpc>
                <a:spcPct val="107000"/>
              </a:lnSpc>
              <a:spcAft>
                <a:spcPts val="800"/>
              </a:spcAft>
            </a:pPr>
            <a:r>
              <a:rPr lang="ru-RU"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Белгородская </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область славится добычей железных руд, металлообработкой, машиностроением, строительством, сельским хозяйством. </a:t>
            </a:r>
            <a:endParaRPr lang="ru-RU"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fontAlgn="base">
              <a:lnSpc>
                <a:spcPct val="107000"/>
              </a:lnSpc>
              <a:spcAft>
                <a:spcPts val="800"/>
              </a:spcAft>
            </a:pPr>
            <a:r>
              <a:rPr lang="ru-RU"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Белгородская </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область занимает лидирующие позиции в реализации федеральных нацпроектов. Демография, образование, здравоохранение. </a:t>
            </a:r>
            <a:endParaRPr lang="ru-RU"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fontAlgn="base">
              <a:lnSpc>
                <a:spcPct val="107000"/>
              </a:lnSpc>
              <a:spcAft>
                <a:spcPts val="800"/>
              </a:spcAft>
            </a:pPr>
            <a:r>
              <a:rPr lang="ru-RU"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Уникальность </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региону придают памятники истории, археологии, архитектуры. </a:t>
            </a:r>
            <a:endParaRPr lang="ru-RU" dirty="0">
              <a:solidFill>
                <a:srgbClr val="002060"/>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6744231" y="202352"/>
            <a:ext cx="6096000" cy="819455"/>
          </a:xfrm>
          <a:prstGeom prst="rect">
            <a:avLst/>
          </a:prstGeom>
        </p:spPr>
        <p:txBody>
          <a:bodyPr>
            <a:spAutoFit/>
          </a:bodyPr>
          <a:lstStyle/>
          <a:p>
            <a:r>
              <a:rPr lang="ru-RU" b="1" dirty="0">
                <a:solidFill>
                  <a:srgbClr val="FF0000"/>
                </a:solidFill>
                <a:latin typeface="Times New Roman" panose="02020603050405020304" pitchFamily="18" charset="0"/>
                <a:cs typeface="Times New Roman" panose="02020603050405020304" pitchFamily="18" charset="0"/>
              </a:rPr>
              <a:t>Главные достопримечательности </a:t>
            </a:r>
          </a:p>
          <a:p>
            <a:r>
              <a:rPr lang="ru-RU" b="1" dirty="0">
                <a:solidFill>
                  <a:srgbClr val="FF0000"/>
                </a:solidFill>
                <a:latin typeface="Times New Roman" panose="02020603050405020304" pitchFamily="18" charset="0"/>
                <a:cs typeface="Times New Roman" panose="02020603050405020304" pitchFamily="18" charset="0"/>
              </a:rPr>
              <a:t>                                      Белгородской области</a:t>
            </a:r>
          </a:p>
          <a:p>
            <a:pPr algn="just" fontAlgn="base">
              <a:lnSpc>
                <a:spcPct val="107000"/>
              </a:lnSpc>
              <a:spcAft>
                <a:spcPts val="800"/>
              </a:spcAft>
            </a:pPr>
            <a:endParaRPr lang="ru-RU" sz="11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38" descr="https://catherineasquithgallery.com/uploads/posts/2021-02/1613518138_11-p-fon-dlya-prezentatsii-na-temu-selskoe-khoz-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9067" y="3859893"/>
            <a:ext cx="4317999" cy="24288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6" name="Picture 40" descr="https://smorodina.com/uploads/image/image/4236/0_98da3_e9a837d7_XXL.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445" t="14372" r="3027" b="1"/>
          <a:stretch/>
        </p:blipFill>
        <p:spPr bwMode="auto">
          <a:xfrm>
            <a:off x="6376131" y="978171"/>
            <a:ext cx="3028118" cy="21841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6804226" y="652453"/>
            <a:ext cx="2374496" cy="388696"/>
          </a:xfrm>
          <a:prstGeom prst="rect">
            <a:avLst/>
          </a:prstGeom>
        </p:spPr>
        <p:txBody>
          <a:bodyPr wrap="none">
            <a:spAutoFit/>
          </a:bodyPr>
          <a:lstStyle/>
          <a:p>
            <a:pPr algn="just">
              <a:lnSpc>
                <a:spcPct val="107000"/>
              </a:lnSpc>
              <a:spcAft>
                <a:spcPts val="0"/>
              </a:spcAft>
            </a:pPr>
            <a:r>
              <a:rPr lang="ru-RU" b="1" kern="1800" dirty="0" err="1">
                <a:solidFill>
                  <a:srgbClr val="203864"/>
                </a:solidFill>
                <a:latin typeface="Times New Roman" panose="02020603050405020304" pitchFamily="18" charset="0"/>
                <a:ea typeface="Times New Roman" panose="02020603050405020304" pitchFamily="18" charset="0"/>
                <a:cs typeface="Times New Roman" panose="02020603050405020304" pitchFamily="18" charset="0"/>
              </a:rPr>
              <a:t>Прохоровский</a:t>
            </a:r>
            <a:r>
              <a:rPr lang="ru-RU" b="1" kern="1800" dirty="0">
                <a:solidFill>
                  <a:srgbClr val="203864"/>
                </a:solidFill>
                <a:latin typeface="Times New Roman" panose="02020603050405020304" pitchFamily="18" charset="0"/>
                <a:ea typeface="Times New Roman" panose="02020603050405020304" pitchFamily="18" charset="0"/>
                <a:cs typeface="Times New Roman" panose="02020603050405020304" pitchFamily="18" charset="0"/>
              </a:rPr>
              <a:t> район</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Прямоугольник 8"/>
          <p:cNvSpPr/>
          <p:nvPr/>
        </p:nvSpPr>
        <p:spPr>
          <a:xfrm>
            <a:off x="7644657" y="3307446"/>
            <a:ext cx="2393797" cy="374077"/>
          </a:xfrm>
          <a:prstGeom prst="rect">
            <a:avLst/>
          </a:prstGeom>
        </p:spPr>
        <p:txBody>
          <a:bodyPr wrap="none">
            <a:spAutoFit/>
          </a:bodyPr>
          <a:lstStyle/>
          <a:p>
            <a:pPr algn="just">
              <a:lnSpc>
                <a:spcPct val="107000"/>
              </a:lnSpc>
              <a:spcAft>
                <a:spcPts val="0"/>
              </a:spcAft>
            </a:pPr>
            <a:r>
              <a:rPr lang="ru-RU" b="1" kern="1800" dirty="0" err="1" smtClean="0">
                <a:solidFill>
                  <a:srgbClr val="203864"/>
                </a:solidFill>
                <a:latin typeface="Times New Roman" panose="02020603050405020304" pitchFamily="18" charset="0"/>
                <a:ea typeface="Times New Roman" panose="02020603050405020304" pitchFamily="18" charset="0"/>
                <a:cs typeface="Times New Roman" panose="02020603050405020304" pitchFamily="18" charset="0"/>
              </a:rPr>
              <a:t>Ракитянскийй</a:t>
            </a:r>
            <a:r>
              <a:rPr lang="ru-RU" b="1" kern="1800" dirty="0" smtClean="0">
                <a:solidFill>
                  <a:srgbClr val="203864"/>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kern="1800" dirty="0">
                <a:solidFill>
                  <a:srgbClr val="203864"/>
                </a:solidFill>
                <a:latin typeface="Times New Roman" panose="02020603050405020304" pitchFamily="18" charset="0"/>
                <a:ea typeface="Times New Roman" panose="02020603050405020304" pitchFamily="18" charset="0"/>
                <a:cs typeface="Times New Roman" panose="02020603050405020304" pitchFamily="18" charset="0"/>
              </a:rPr>
              <a:t>район</a:t>
            </a:r>
            <a:endParaRPr lang="ru-RU"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44" descr="https://ruxpert.ru/images/thumb/8/80/%D0%93%D0%BB%D0%B0%D0%B2%D0%BD%D1%8B%D0%B9_%D0%B4%D0%BE%D0%BC_%D1%83%D1%81%D0%B0%D0%B4%D1%8C%D0%B1%D1%8B_%D0%AE%D1%81%D1%83%D0%BF%D0%BE%D0%B2%D1%8B%D1%85.JPG/1600px-%D0%93%D0%BB%D0%B0%D0%B2%D0%BD%D1%8B%D0%B9_%D0%B4%D0%BE%D0%BC_%D1%83%D1%81%D0%B0%D0%B4%D1%8C%D0%B1%D1%8B_%D0%AE%D1%81%D1%83%D0%BF%D0%BE%D0%B2%D1%8B%D1%8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32240" y="3861138"/>
            <a:ext cx="2860437" cy="20508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1" name="Прямоугольник 10"/>
          <p:cNvSpPr/>
          <p:nvPr/>
        </p:nvSpPr>
        <p:spPr>
          <a:xfrm>
            <a:off x="6317483" y="2992175"/>
            <a:ext cx="3145413" cy="342786"/>
          </a:xfrm>
          <a:prstGeom prst="rect">
            <a:avLst/>
          </a:prstGeom>
        </p:spPr>
        <p:txBody>
          <a:bodyPr wrap="none">
            <a:spAutoFit/>
          </a:bodyPr>
          <a:lstStyle/>
          <a:p>
            <a:pPr algn="just">
              <a:lnSpc>
                <a:spcPct val="107000"/>
              </a:lnSpc>
              <a:spcAft>
                <a:spcPts val="0"/>
              </a:spcAft>
            </a:pPr>
            <a:r>
              <a:rPr lang="ru-RU" sz="1600" kern="1800"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Этнографическая деревня 19 века</a:t>
            </a:r>
            <a:endParaRPr lang="ru-RU" sz="14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Прямоугольник 11"/>
          <p:cNvSpPr/>
          <p:nvPr/>
        </p:nvSpPr>
        <p:spPr>
          <a:xfrm>
            <a:off x="9324975" y="5998748"/>
            <a:ext cx="1627369" cy="311496"/>
          </a:xfrm>
          <a:prstGeom prst="rect">
            <a:avLst/>
          </a:prstGeom>
        </p:spPr>
        <p:txBody>
          <a:bodyPr wrap="none">
            <a:spAutoFit/>
          </a:bodyPr>
          <a:lstStyle/>
          <a:p>
            <a:pPr algn="just">
              <a:lnSpc>
                <a:spcPct val="107000"/>
              </a:lnSpc>
              <a:spcAft>
                <a:spcPts val="0"/>
              </a:spcAft>
            </a:pPr>
            <a:r>
              <a:rPr lang="ru-RU" sz="1400" kern="1800"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Дворец Юсуповых</a:t>
            </a:r>
            <a:endParaRPr lang="ru-RU" sz="12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Прямоугольник 14"/>
          <p:cNvSpPr/>
          <p:nvPr/>
        </p:nvSpPr>
        <p:spPr>
          <a:xfrm>
            <a:off x="9324975" y="707710"/>
            <a:ext cx="2031762" cy="2677656"/>
          </a:xfrm>
          <a:prstGeom prst="rect">
            <a:avLst/>
          </a:prstGeom>
        </p:spPr>
        <p:txBody>
          <a:bodyPr wrap="square">
            <a:spAutoFit/>
          </a:bodyPr>
          <a:lstStyle/>
          <a:p>
            <a:pPr lvl="0" algn="just"/>
            <a:r>
              <a:rPr lang="ru-RU" sz="1400" dirty="0">
                <a:solidFill>
                  <a:srgbClr val="4472C4">
                    <a:lumMod val="50000"/>
                  </a:srgbClr>
                </a:solidFill>
                <a:latin typeface="Times New Roman" panose="02020603050405020304" pitchFamily="18" charset="0"/>
                <a:cs typeface="Times New Roman" panose="02020603050405020304" pitchFamily="18" charset="0"/>
              </a:rPr>
              <a:t>Для ее создания в 2011 году со всех поселений Белгородской области были собраны деревянные дома конца XIX - начала XX веков и свезены сюда. Здесь можно познакомиться с бытом, традициями и культурой крестьян соответствующего времени</a:t>
            </a:r>
          </a:p>
        </p:txBody>
      </p:sp>
      <p:sp>
        <p:nvSpPr>
          <p:cNvPr id="16" name="Прямоугольник 15"/>
          <p:cNvSpPr/>
          <p:nvPr/>
        </p:nvSpPr>
        <p:spPr>
          <a:xfrm>
            <a:off x="6376132" y="3667125"/>
            <a:ext cx="2177862" cy="2677656"/>
          </a:xfrm>
          <a:prstGeom prst="rect">
            <a:avLst/>
          </a:prstGeom>
        </p:spPr>
        <p:txBody>
          <a:bodyPr wrap="square">
            <a:spAutoFit/>
          </a:bodyPr>
          <a:lstStyle/>
          <a:p>
            <a:pPr lvl="0" algn="just"/>
            <a:r>
              <a:rPr lang="ru-RU" sz="1400" dirty="0">
                <a:solidFill>
                  <a:srgbClr val="4472C4">
                    <a:lumMod val="50000"/>
                  </a:srgbClr>
                </a:solidFill>
                <a:latin typeface="Times New Roman" panose="02020603050405020304" pitchFamily="18" charset="0"/>
                <a:cs typeface="Times New Roman" panose="02020603050405020304" pitchFamily="18" charset="0"/>
              </a:rPr>
              <a:t>Главный дом выполнен в стиле русского классицизма с элементами барокко. Центральную часть проектировал итальянский архитектор </a:t>
            </a:r>
            <a:r>
              <a:rPr lang="ru-RU" sz="1400" dirty="0" err="1">
                <a:solidFill>
                  <a:srgbClr val="4472C4">
                    <a:lumMod val="50000"/>
                  </a:srgbClr>
                </a:solidFill>
                <a:latin typeface="Times New Roman" panose="02020603050405020304" pitchFamily="18" charset="0"/>
                <a:cs typeface="Times New Roman" panose="02020603050405020304" pitchFamily="18" charset="0"/>
              </a:rPr>
              <a:t>Джакомо</a:t>
            </a:r>
            <a:r>
              <a:rPr lang="ru-RU" sz="1400" dirty="0">
                <a:solidFill>
                  <a:srgbClr val="4472C4">
                    <a:lumMod val="50000"/>
                  </a:srgbClr>
                </a:solidFill>
                <a:latin typeface="Times New Roman" panose="02020603050405020304" pitchFamily="18" charset="0"/>
                <a:cs typeface="Times New Roman" panose="02020603050405020304" pitchFamily="18" charset="0"/>
              </a:rPr>
              <a:t> </a:t>
            </a:r>
            <a:r>
              <a:rPr lang="ru-RU" sz="1400" dirty="0" err="1">
                <a:solidFill>
                  <a:srgbClr val="4472C4">
                    <a:lumMod val="50000"/>
                  </a:srgbClr>
                </a:solidFill>
                <a:latin typeface="Times New Roman" panose="02020603050405020304" pitchFamily="18" charset="0"/>
                <a:cs typeface="Times New Roman" panose="02020603050405020304" pitchFamily="18" charset="0"/>
              </a:rPr>
              <a:t>Флоренти</a:t>
            </a:r>
            <a:r>
              <a:rPr lang="ru-RU" sz="1400" dirty="0">
                <a:solidFill>
                  <a:srgbClr val="4472C4">
                    <a:lumMod val="50000"/>
                  </a:srgbClr>
                </a:solidFill>
                <a:latin typeface="Times New Roman" panose="02020603050405020304" pitchFamily="18" charset="0"/>
                <a:cs typeface="Times New Roman" panose="02020603050405020304" pitchFamily="18" charset="0"/>
              </a:rPr>
              <a:t>. Усадьбу строили в течение шести лет, начало стройки датировано 1840 годом.</a:t>
            </a:r>
          </a:p>
        </p:txBody>
      </p:sp>
    </p:spTree>
    <p:extLst>
      <p:ext uri="{BB962C8B-B14F-4D97-AF65-F5344CB8AC3E}">
        <p14:creationId xmlns:p14="http://schemas.microsoft.com/office/powerpoint/2010/main" val="3256171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15800" cy="6963508"/>
          </a:xfrm>
          <a:prstGeom prst="rect">
            <a:avLst/>
          </a:prstGeom>
        </p:spPr>
      </p:pic>
      <p:sp>
        <p:nvSpPr>
          <p:cNvPr id="3" name="Прямоугольник 2"/>
          <p:cNvSpPr/>
          <p:nvPr/>
        </p:nvSpPr>
        <p:spPr>
          <a:xfrm>
            <a:off x="1181833" y="250573"/>
            <a:ext cx="4870793" cy="646331"/>
          </a:xfrm>
          <a:prstGeom prst="rect">
            <a:avLst/>
          </a:prstGeom>
        </p:spPr>
        <p:txBody>
          <a:bodyPr wrap="square">
            <a:spAutoFit/>
          </a:bodyPr>
          <a:lstStyle/>
          <a:p>
            <a:r>
              <a:rPr lang="ru-RU" b="1" dirty="0">
                <a:solidFill>
                  <a:srgbClr val="FF0000"/>
                </a:solidFill>
                <a:latin typeface="Times New Roman" panose="02020603050405020304" pitchFamily="18" charset="0"/>
                <a:cs typeface="Times New Roman" panose="02020603050405020304" pitchFamily="18" charset="0"/>
              </a:rPr>
              <a:t>Главные достопримечательности </a:t>
            </a:r>
          </a:p>
          <a:p>
            <a:r>
              <a:rPr lang="ru-RU" b="1" dirty="0">
                <a:solidFill>
                  <a:srgbClr val="FF0000"/>
                </a:solidFill>
                <a:latin typeface="Times New Roman" panose="02020603050405020304" pitchFamily="18" charset="0"/>
                <a:cs typeface="Times New Roman" panose="02020603050405020304" pitchFamily="18" charset="0"/>
              </a:rPr>
              <a:t>                                      Белгородской области</a:t>
            </a:r>
          </a:p>
        </p:txBody>
      </p:sp>
      <p:sp>
        <p:nvSpPr>
          <p:cNvPr id="9" name="Прямоугольник 8"/>
          <p:cNvSpPr/>
          <p:nvPr/>
        </p:nvSpPr>
        <p:spPr>
          <a:xfrm>
            <a:off x="8810626" y="2801571"/>
            <a:ext cx="441146" cy="338554"/>
          </a:xfrm>
          <a:prstGeom prst="rect">
            <a:avLst/>
          </a:prstGeom>
        </p:spPr>
        <p:txBody>
          <a:bodyPr wrap="none">
            <a:spAutoFit/>
          </a:bodyPr>
          <a:lstStyle/>
          <a:p>
            <a:r>
              <a:rPr lang="ru-RU" sz="1600" dirty="0" smtClean="0">
                <a:solidFill>
                  <a:schemeClr val="accent5">
                    <a:lumMod val="50000"/>
                  </a:schemeClr>
                </a:solidFill>
                <a:latin typeface="Times New Roman" panose="02020603050405020304" pitchFamily="18" charset="0"/>
                <a:cs typeface="Times New Roman" panose="02020603050405020304" pitchFamily="18" charset="0"/>
              </a:rPr>
              <a:t>     </a:t>
            </a:r>
            <a:endParaRPr lang="ru-RU" sz="160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16" name="Прямоугольник 15"/>
          <p:cNvSpPr/>
          <p:nvPr/>
        </p:nvSpPr>
        <p:spPr>
          <a:xfrm>
            <a:off x="8548103" y="3721719"/>
            <a:ext cx="2756787" cy="338554"/>
          </a:xfrm>
          <a:prstGeom prst="rect">
            <a:avLst/>
          </a:prstGeom>
        </p:spPr>
        <p:txBody>
          <a:bodyPr wrap="square">
            <a:spAutoFit/>
          </a:bodyPr>
          <a:lstStyle/>
          <a:p>
            <a:pPr algn="just"/>
            <a:r>
              <a:rPr lang="ru-RU" sz="1600" dirty="0" smtClean="0">
                <a:solidFill>
                  <a:schemeClr val="accent5">
                    <a:lumMod val="50000"/>
                  </a:schemeClr>
                </a:solidFill>
                <a:latin typeface="Times New Roman" panose="02020603050405020304" pitchFamily="18" charset="0"/>
                <a:cs typeface="Times New Roman" panose="02020603050405020304" pitchFamily="18" charset="0"/>
              </a:rPr>
              <a:t>.</a:t>
            </a:r>
            <a:endParaRPr lang="ru-RU" sz="16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9" name="Прямоугольник 18"/>
          <p:cNvSpPr/>
          <p:nvPr/>
        </p:nvSpPr>
        <p:spPr>
          <a:xfrm>
            <a:off x="835942" y="1339632"/>
            <a:ext cx="4779932" cy="2308324"/>
          </a:xfrm>
          <a:prstGeom prst="rect">
            <a:avLst/>
          </a:prstGeom>
        </p:spPr>
        <p:txBody>
          <a:bodyPr wrap="square">
            <a:spAutoFit/>
          </a:bodyPr>
          <a:lstStyle/>
          <a:p>
            <a:pPr algn="just"/>
            <a:r>
              <a:rPr lang="ru-RU" sz="1600" dirty="0">
                <a:solidFill>
                  <a:schemeClr val="accent1">
                    <a:lumMod val="50000"/>
                  </a:schemeClr>
                </a:solidFill>
                <a:latin typeface="Times New Roman" panose="02020603050405020304" pitchFamily="18" charset="0"/>
                <a:ea typeface="Calibri" panose="020F0502020204030204" pitchFamily="34" charset="0"/>
              </a:rPr>
              <a:t>	</a:t>
            </a:r>
            <a:r>
              <a:rPr lang="ru-RU" sz="1600" dirty="0" smtClean="0">
                <a:solidFill>
                  <a:schemeClr val="accent1">
                    <a:lumMod val="50000"/>
                  </a:schemeClr>
                </a:solidFill>
                <a:latin typeface="Times New Roman" panose="02020603050405020304" pitchFamily="18" charset="0"/>
                <a:ea typeface="Calibri" panose="020F0502020204030204" pitchFamily="34" charset="0"/>
              </a:rPr>
              <a:t>Главный </a:t>
            </a:r>
            <a:r>
              <a:rPr lang="ru-RU" sz="1600" dirty="0">
                <a:solidFill>
                  <a:schemeClr val="accent1">
                    <a:lumMod val="50000"/>
                  </a:schemeClr>
                </a:solidFill>
                <a:latin typeface="Times New Roman" panose="02020603050405020304" pitchFamily="18" charset="0"/>
                <a:ea typeface="Calibri" panose="020F0502020204030204" pitchFamily="34" charset="0"/>
              </a:rPr>
              <a:t>музей города рассказывает о танковом сражении, произошедшем 12 июля 1943 года в 40 км от Белгорода под поселком Прохоровка. В тот день соотношение сил на фронте изменилось в пользу Красной Армии, в будущем немцы уже не могли наступать и только оборонялись. В центре музейной экспозиции находится самая большая в стране диорама. Группа художников-баталистов изобразила на ней разгар танкового сражения</a:t>
            </a:r>
            <a:endParaRPr lang="ru-RU" sz="1600" dirty="0">
              <a:solidFill>
                <a:schemeClr val="accent1">
                  <a:lumMod val="50000"/>
                </a:schemeClr>
              </a:solidFill>
            </a:endParaRPr>
          </a:p>
        </p:txBody>
      </p:sp>
      <p:sp>
        <p:nvSpPr>
          <p:cNvPr id="20" name="Прямоугольник 19"/>
          <p:cNvSpPr/>
          <p:nvPr/>
        </p:nvSpPr>
        <p:spPr>
          <a:xfrm>
            <a:off x="1181833" y="970300"/>
            <a:ext cx="1194943" cy="369332"/>
          </a:xfrm>
          <a:prstGeom prst="rect">
            <a:avLst/>
          </a:prstGeom>
        </p:spPr>
        <p:txBody>
          <a:bodyPr wrap="none">
            <a:spAutoFit/>
          </a:bodyPr>
          <a:lstStyle/>
          <a:p>
            <a:r>
              <a:rPr lang="ru-RU" b="1" kern="1800" dirty="0" smtClean="0">
                <a:solidFill>
                  <a:srgbClr val="203864"/>
                </a:solidFill>
                <a:latin typeface="Times New Roman" panose="02020603050405020304" pitchFamily="18" charset="0"/>
                <a:ea typeface="Times New Roman" panose="02020603050405020304" pitchFamily="18" charset="0"/>
                <a:cs typeface="Times New Roman" panose="02020603050405020304" pitchFamily="18" charset="0"/>
              </a:rPr>
              <a:t>Белгород </a:t>
            </a:r>
            <a:endParaRPr lang="ru-RU" dirty="0"/>
          </a:p>
        </p:txBody>
      </p:sp>
      <p:sp>
        <p:nvSpPr>
          <p:cNvPr id="21" name="Прямоугольник 20"/>
          <p:cNvSpPr/>
          <p:nvPr/>
        </p:nvSpPr>
        <p:spPr>
          <a:xfrm>
            <a:off x="1779304" y="6038505"/>
            <a:ext cx="2586682" cy="461665"/>
          </a:xfrm>
          <a:prstGeom prst="rect">
            <a:avLst/>
          </a:prstGeom>
        </p:spPr>
        <p:txBody>
          <a:bodyPr wrap="square">
            <a:spAutoFit/>
          </a:bodyPr>
          <a:lstStyle/>
          <a:p>
            <a:pPr algn="ctr">
              <a:spcAft>
                <a:spcPts val="0"/>
              </a:spcAft>
            </a:pPr>
            <a:r>
              <a:rPr lang="ru-RU" sz="1200" dirty="0">
                <a:solidFill>
                  <a:schemeClr val="accent6">
                    <a:lumMod val="50000"/>
                  </a:schemeClr>
                </a:solidFill>
                <a:latin typeface="Times New Roman" panose="02020603050405020304" pitchFamily="18" charset="0"/>
                <a:ea typeface="Times New Roman" panose="02020603050405020304" pitchFamily="18" charset="0"/>
              </a:rPr>
              <a:t>Музей-диорама «Курская битва. </a:t>
            </a:r>
          </a:p>
          <a:p>
            <a:pPr algn="ctr">
              <a:spcAft>
                <a:spcPts val="0"/>
              </a:spcAft>
            </a:pPr>
            <a:r>
              <a:rPr lang="ru-RU" sz="1200" dirty="0">
                <a:solidFill>
                  <a:schemeClr val="accent6">
                    <a:lumMod val="50000"/>
                  </a:schemeClr>
                </a:solidFill>
                <a:latin typeface="Times New Roman" panose="02020603050405020304" pitchFamily="18" charset="0"/>
                <a:ea typeface="Times New Roman" panose="02020603050405020304" pitchFamily="18" charset="0"/>
              </a:rPr>
              <a:t>Белгородское направление»</a:t>
            </a:r>
          </a:p>
        </p:txBody>
      </p:sp>
      <p:pic>
        <p:nvPicPr>
          <p:cNvPr id="22" name="Рисунок 21" descr="Фото: © Igor Butyrskii "/>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60390" y="3737222"/>
            <a:ext cx="3739978" cy="2212016"/>
          </a:xfrm>
          <a:prstGeom prst="rect">
            <a:avLst/>
          </a:prstGeom>
          <a:ln>
            <a:noFill/>
          </a:ln>
          <a:effectLst>
            <a:softEdge rad="112500"/>
          </a:effectLst>
        </p:spPr>
      </p:pic>
      <p:sp>
        <p:nvSpPr>
          <p:cNvPr id="23" name="Прямоугольник 22"/>
          <p:cNvSpPr/>
          <p:nvPr/>
        </p:nvSpPr>
        <p:spPr>
          <a:xfrm>
            <a:off x="6386726" y="573738"/>
            <a:ext cx="4847800" cy="2990499"/>
          </a:xfrm>
          <a:prstGeom prst="rect">
            <a:avLst/>
          </a:prstGeom>
        </p:spPr>
        <p:txBody>
          <a:bodyPr wrap="square">
            <a:spAutoFit/>
          </a:bodyPr>
          <a:lstStyle/>
          <a:p>
            <a:pPr algn="just">
              <a:lnSpc>
                <a:spcPct val="107000"/>
              </a:lnSpc>
              <a:spcAft>
                <a:spcPts val="0"/>
              </a:spcAft>
            </a:pPr>
            <a:r>
              <a:rPr lang="ru-RU" sz="1600" dirty="0" smtClean="0">
                <a:solidFill>
                  <a:srgbClr val="203864"/>
                </a:solidFill>
                <a:latin typeface="Times New Roman" panose="02020603050405020304" pitchFamily="18" charset="0"/>
                <a:ea typeface="Times New Roman" panose="02020603050405020304" pitchFamily="18" charset="0"/>
                <a:cs typeface="Times New Roman" panose="02020603050405020304" pitchFamily="18" charset="0"/>
              </a:rPr>
              <a:t>	Открытие </a:t>
            </a:r>
            <a:r>
              <a:rPr lang="ru-RU" sz="1600" dirty="0">
                <a:solidFill>
                  <a:srgbClr val="203864"/>
                </a:solidFill>
                <a:latin typeface="Times New Roman" panose="02020603050405020304" pitchFamily="18" charset="0"/>
                <a:ea typeface="Times New Roman" panose="02020603050405020304" pitchFamily="18" charset="0"/>
                <a:cs typeface="Times New Roman" panose="02020603050405020304" pitchFamily="18" charset="0"/>
              </a:rPr>
              <a:t>историко-краеведческого музея состоялось в 1924 году. К сожалению, большая часть его фондов была уничтожена и разграблена фашистскими оккупантами. Поэтому после окончания войны пришлось начинать все с самого начала. Сейчас фонды музея насчитывают более 160 тысяч экспонатов, рассказывающих об истории города со скифских времен до наших дней. Здесь представлены археологические находки, старинные монеты, оружие, одежда, посуда, предметы быта, мебель, редкие книги и не только.</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Прямоугольник 23"/>
          <p:cNvSpPr/>
          <p:nvPr/>
        </p:nvSpPr>
        <p:spPr>
          <a:xfrm>
            <a:off x="6793114" y="262368"/>
            <a:ext cx="1194943" cy="369332"/>
          </a:xfrm>
          <a:prstGeom prst="rect">
            <a:avLst/>
          </a:prstGeom>
        </p:spPr>
        <p:txBody>
          <a:bodyPr wrap="none">
            <a:spAutoFit/>
          </a:bodyPr>
          <a:lstStyle/>
          <a:p>
            <a:r>
              <a:rPr lang="ru-RU" b="1" kern="1800" dirty="0">
                <a:solidFill>
                  <a:srgbClr val="203864"/>
                </a:solidFill>
                <a:latin typeface="Times New Roman" panose="02020603050405020304" pitchFamily="18" charset="0"/>
                <a:ea typeface="Times New Roman" panose="02020603050405020304" pitchFamily="18" charset="0"/>
                <a:cs typeface="Times New Roman" panose="02020603050405020304" pitchFamily="18" charset="0"/>
              </a:rPr>
              <a:t>Белгород </a:t>
            </a:r>
            <a:endParaRPr lang="ru-RU" dirty="0"/>
          </a:p>
        </p:txBody>
      </p:sp>
      <p:pic>
        <p:nvPicPr>
          <p:cNvPr id="25" name="Рисунок 24" descr="Фото: © miljkovic14 "/>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74885" y="3564237"/>
            <a:ext cx="3471481" cy="2223667"/>
          </a:xfrm>
          <a:prstGeom prst="rect">
            <a:avLst/>
          </a:prstGeom>
          <a:ln>
            <a:noFill/>
          </a:ln>
          <a:effectLst>
            <a:softEdge rad="112500"/>
          </a:effectLst>
        </p:spPr>
      </p:pic>
      <p:sp>
        <p:nvSpPr>
          <p:cNvPr id="26" name="Прямоугольник 25"/>
          <p:cNvSpPr/>
          <p:nvPr/>
        </p:nvSpPr>
        <p:spPr>
          <a:xfrm>
            <a:off x="7348451" y="5635960"/>
            <a:ext cx="3341716" cy="400110"/>
          </a:xfrm>
          <a:prstGeom prst="rect">
            <a:avLst/>
          </a:prstGeom>
        </p:spPr>
        <p:txBody>
          <a:bodyPr wrap="square">
            <a:spAutoFit/>
          </a:bodyPr>
          <a:lstStyle/>
          <a:p>
            <a:pPr>
              <a:lnSpc>
                <a:spcPts val="2400"/>
              </a:lnSpc>
              <a:spcBef>
                <a:spcPts val="3150"/>
              </a:spcBef>
              <a:spcAft>
                <a:spcPts val="600"/>
              </a:spcAft>
            </a:pPr>
            <a:r>
              <a:rPr lang="ru-RU" sz="1100" dirty="0">
                <a:solidFill>
                  <a:srgbClr val="385723"/>
                </a:solidFill>
                <a:latin typeface="Times New Roman" panose="02020603050405020304" pitchFamily="18" charset="0"/>
                <a:ea typeface="Times New Roman" panose="02020603050405020304" pitchFamily="18" charset="0"/>
                <a:cs typeface="Times New Roman" panose="02020603050405020304" pitchFamily="18" charset="0"/>
              </a:rPr>
              <a:t>Белгородский историко-краеведческий музей</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63228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0" y="-233"/>
            <a:ext cx="12115800" cy="6963508"/>
          </a:xfrm>
          <a:prstGeom prst="rect">
            <a:avLst/>
          </a:prstGeom>
        </p:spPr>
      </p:pic>
      <p:sp>
        <p:nvSpPr>
          <p:cNvPr id="3" name="Прямоугольник 2"/>
          <p:cNvSpPr/>
          <p:nvPr/>
        </p:nvSpPr>
        <p:spPr>
          <a:xfrm>
            <a:off x="1181833" y="250573"/>
            <a:ext cx="4870793" cy="646331"/>
          </a:xfrm>
          <a:prstGeom prst="rect">
            <a:avLst/>
          </a:prstGeom>
        </p:spPr>
        <p:txBody>
          <a:bodyPr wrap="square">
            <a:spAutoFit/>
          </a:bodyPr>
          <a:lstStyle/>
          <a:p>
            <a:r>
              <a:rPr lang="ru-RU" b="1" dirty="0">
                <a:solidFill>
                  <a:srgbClr val="FF0000"/>
                </a:solidFill>
                <a:latin typeface="Times New Roman" panose="02020603050405020304" pitchFamily="18" charset="0"/>
                <a:cs typeface="Times New Roman" panose="02020603050405020304" pitchFamily="18" charset="0"/>
              </a:rPr>
              <a:t>Главные достопримечательности </a:t>
            </a:r>
          </a:p>
          <a:p>
            <a:r>
              <a:rPr lang="ru-RU" b="1" dirty="0">
                <a:solidFill>
                  <a:srgbClr val="FF0000"/>
                </a:solidFill>
                <a:latin typeface="Times New Roman" panose="02020603050405020304" pitchFamily="18" charset="0"/>
                <a:cs typeface="Times New Roman" panose="02020603050405020304" pitchFamily="18" charset="0"/>
              </a:rPr>
              <a:t>                                      Белгородской области</a:t>
            </a:r>
          </a:p>
        </p:txBody>
      </p:sp>
      <p:pic>
        <p:nvPicPr>
          <p:cNvPr id="4" name="Picture 50" descr="https://live.staticflickr.com/65535/49394777857_54a6e6b4c4_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2758" y="1288797"/>
            <a:ext cx="3020310" cy="201649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288486" y="919957"/>
            <a:ext cx="2064989" cy="388696"/>
          </a:xfrm>
          <a:prstGeom prst="rect">
            <a:avLst/>
          </a:prstGeom>
        </p:spPr>
        <p:txBody>
          <a:bodyPr wrap="none">
            <a:spAutoFit/>
          </a:bodyPr>
          <a:lstStyle/>
          <a:p>
            <a:pPr algn="just">
              <a:lnSpc>
                <a:spcPct val="107000"/>
              </a:lnSpc>
              <a:spcAft>
                <a:spcPts val="0"/>
              </a:spcAft>
            </a:pPr>
            <a:r>
              <a:rPr lang="ru-RU" b="1" kern="1800" dirty="0">
                <a:solidFill>
                  <a:srgbClr val="203864"/>
                </a:solidFill>
                <a:latin typeface="Times New Roman" panose="02020603050405020304" pitchFamily="18" charset="0"/>
                <a:ea typeface="Times New Roman" panose="02020603050405020304" pitchFamily="18" charset="0"/>
                <a:cs typeface="Times New Roman" panose="02020603050405020304" pitchFamily="18" charset="0"/>
              </a:rPr>
              <a:t>Ивнянский район</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1038225" y="3196552"/>
            <a:ext cx="2777365" cy="619272"/>
          </a:xfrm>
          <a:prstGeom prst="rect">
            <a:avLst/>
          </a:prstGeom>
        </p:spPr>
        <p:txBody>
          <a:bodyPr wrap="square">
            <a:spAutoFit/>
          </a:bodyPr>
          <a:lstStyle/>
          <a:p>
            <a:pPr algn="just">
              <a:lnSpc>
                <a:spcPct val="107000"/>
              </a:lnSpc>
              <a:spcAft>
                <a:spcPts val="0"/>
              </a:spcAft>
            </a:pPr>
            <a:r>
              <a:rPr lang="ru-RU" sz="1600" kern="1800" dirty="0" smtClean="0">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kern="1800" dirty="0" smtClean="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Деревянный Храм </a:t>
            </a:r>
          </a:p>
          <a:p>
            <a:pPr algn="just">
              <a:lnSpc>
                <a:spcPct val="107000"/>
              </a:lnSpc>
              <a:spcAft>
                <a:spcPts val="0"/>
              </a:spcAft>
            </a:pPr>
            <a:r>
              <a:rPr lang="ru-RU" sz="1600" kern="1800" dirty="0" smtClean="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Архангела </a:t>
            </a:r>
            <a:r>
              <a:rPr lang="ru-RU" sz="1600" kern="1800"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Михаила (19 век)</a:t>
            </a:r>
            <a:endParaRPr lang="ru-RU" sz="14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52" descr="https://sun9-50.userapi.com/impg/CXPRKRzOjCUN5bU_-SGi2TlJ5Kudzla_QA96nw/bsZhIx7i2Vc.jpg?size=986x663&amp;quality=95&amp;sign=df548a8bb320d192fb73ad5f852b853a&amp;c_uniq_tag=2wEsMxomp4PM9kZ_P-eW-vyu2bolckECNuOr-juzcWo&amp;type=albu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46969" y="947737"/>
            <a:ext cx="2657921" cy="18747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7683708" y="321267"/>
            <a:ext cx="2161169" cy="388696"/>
          </a:xfrm>
          <a:prstGeom prst="rect">
            <a:avLst/>
          </a:prstGeom>
        </p:spPr>
        <p:txBody>
          <a:bodyPr wrap="none">
            <a:spAutoFit/>
          </a:bodyPr>
          <a:lstStyle/>
          <a:p>
            <a:pPr algn="just">
              <a:lnSpc>
                <a:spcPct val="107000"/>
              </a:lnSpc>
              <a:spcAft>
                <a:spcPts val="0"/>
              </a:spcAft>
            </a:pPr>
            <a:r>
              <a:rPr lang="ru-RU" b="1" kern="1800" dirty="0" err="1">
                <a:solidFill>
                  <a:srgbClr val="203864"/>
                </a:solidFill>
                <a:latin typeface="Times New Roman" panose="02020603050405020304" pitchFamily="18" charset="0"/>
                <a:ea typeface="Times New Roman" panose="02020603050405020304" pitchFamily="18" charset="0"/>
                <a:cs typeface="Times New Roman" panose="02020603050405020304" pitchFamily="18" charset="0"/>
              </a:rPr>
              <a:t>Чернянский</a:t>
            </a:r>
            <a:r>
              <a:rPr lang="ru-RU" b="1" kern="1800" dirty="0">
                <a:solidFill>
                  <a:srgbClr val="203864"/>
                </a:solidFill>
                <a:latin typeface="Times New Roman" panose="02020603050405020304" pitchFamily="18" charset="0"/>
                <a:ea typeface="Times New Roman" panose="02020603050405020304" pitchFamily="18" charset="0"/>
                <a:cs typeface="Times New Roman" panose="02020603050405020304" pitchFamily="18" charset="0"/>
              </a:rPr>
              <a:t> район</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Прямоугольник 8"/>
          <p:cNvSpPr/>
          <p:nvPr/>
        </p:nvSpPr>
        <p:spPr>
          <a:xfrm>
            <a:off x="8810626" y="2801571"/>
            <a:ext cx="2271712" cy="584775"/>
          </a:xfrm>
          <a:prstGeom prst="rect">
            <a:avLst/>
          </a:prstGeom>
        </p:spPr>
        <p:txBody>
          <a:bodyPr wrap="none">
            <a:spAutoFit/>
          </a:bodyPr>
          <a:lstStyle/>
          <a:p>
            <a:r>
              <a:rPr lang="ru-RU" sz="1600" dirty="0" smtClean="0">
                <a:solidFill>
                  <a:schemeClr val="accent5">
                    <a:lumMod val="50000"/>
                  </a:schemeClr>
                </a:solidFill>
                <a:latin typeface="Times New Roman" panose="02020603050405020304" pitchFamily="18" charset="0"/>
                <a:cs typeface="Times New Roman" panose="02020603050405020304" pitchFamily="18" charset="0"/>
              </a:rPr>
              <a:t>     </a:t>
            </a:r>
            <a:r>
              <a:rPr lang="ru-RU" sz="1600" dirty="0" smtClean="0">
                <a:solidFill>
                  <a:schemeClr val="accent6">
                    <a:lumMod val="50000"/>
                  </a:schemeClr>
                </a:solidFill>
                <a:latin typeface="Times New Roman" panose="02020603050405020304" pitchFamily="18" charset="0"/>
                <a:cs typeface="Times New Roman" panose="02020603050405020304" pitchFamily="18" charset="0"/>
              </a:rPr>
              <a:t>Свято-Троицкий</a:t>
            </a:r>
          </a:p>
          <a:p>
            <a:r>
              <a:rPr lang="ru-RU" sz="1600" dirty="0" smtClean="0">
                <a:solidFill>
                  <a:schemeClr val="accent6">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6">
                    <a:lumMod val="50000"/>
                  </a:schemeClr>
                </a:solidFill>
                <a:latin typeface="Times New Roman" panose="02020603050405020304" pitchFamily="18" charset="0"/>
                <a:cs typeface="Times New Roman" panose="02020603050405020304" pitchFamily="18" charset="0"/>
              </a:rPr>
              <a:t>Холковский</a:t>
            </a:r>
            <a:r>
              <a:rPr lang="ru-RU" sz="1600" dirty="0">
                <a:solidFill>
                  <a:schemeClr val="accent6">
                    <a:lumMod val="50000"/>
                  </a:schemeClr>
                </a:solidFill>
                <a:latin typeface="Times New Roman" panose="02020603050405020304" pitchFamily="18" charset="0"/>
                <a:cs typeface="Times New Roman" panose="02020603050405020304" pitchFamily="18" charset="0"/>
              </a:rPr>
              <a:t> монастырь</a:t>
            </a:r>
          </a:p>
        </p:txBody>
      </p:sp>
      <p:pic>
        <p:nvPicPr>
          <p:cNvPr id="11" name="Picture 54" descr="фото3"/>
          <p:cNvPicPr>
            <a:picLocks noChangeAspect="1" noChangeArrowheads="1"/>
          </p:cNvPicPr>
          <p:nvPr/>
        </p:nvPicPr>
        <p:blipFill rotWithShape="1">
          <a:blip r:embed="rId6">
            <a:extLst>
              <a:ext uri="{28A0092B-C50C-407E-A947-70E740481C1C}">
                <a14:useLocalDpi xmlns:a14="http://schemas.microsoft.com/office/drawing/2010/main" val="0"/>
              </a:ext>
            </a:extLst>
          </a:blip>
          <a:srcRect l="21730" t="24550" r="21299" b="24748"/>
          <a:stretch/>
        </p:blipFill>
        <p:spPr bwMode="auto">
          <a:xfrm rot="770398">
            <a:off x="3445862" y="1603759"/>
            <a:ext cx="2023692" cy="1567138"/>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p:nvPr/>
        </p:nvSpPr>
        <p:spPr>
          <a:xfrm>
            <a:off x="6423033" y="750745"/>
            <a:ext cx="2341260" cy="2554545"/>
          </a:xfrm>
          <a:prstGeom prst="rect">
            <a:avLst/>
          </a:prstGeom>
        </p:spPr>
        <p:txBody>
          <a:bodyPr wrap="square">
            <a:spAutoFit/>
          </a:bodyPr>
          <a:lstStyle/>
          <a:p>
            <a:r>
              <a:rPr lang="ru-RU" sz="1600" dirty="0">
                <a:solidFill>
                  <a:schemeClr val="accent5">
                    <a:lumMod val="50000"/>
                  </a:schemeClr>
                </a:solidFill>
                <a:latin typeface="Times New Roman" panose="02020603050405020304" pitchFamily="18" charset="0"/>
                <a:cs typeface="Times New Roman" panose="02020603050405020304" pitchFamily="18" charset="0"/>
              </a:rPr>
              <a:t>Это − уникальный </a:t>
            </a:r>
            <a:r>
              <a:rPr lang="ru-RU" sz="1600" dirty="0" smtClean="0">
                <a:solidFill>
                  <a:schemeClr val="accent5">
                    <a:lumMod val="50000"/>
                  </a:schemeClr>
                </a:solidFill>
                <a:latin typeface="Times New Roman" panose="02020603050405020304" pitchFamily="18" charset="0"/>
                <a:cs typeface="Times New Roman" panose="02020603050405020304" pitchFamily="18" charset="0"/>
              </a:rPr>
              <a:t>пещерный монастырь</a:t>
            </a:r>
            <a:r>
              <a:rPr lang="ru-RU" sz="1600" dirty="0">
                <a:solidFill>
                  <a:schemeClr val="accent5">
                    <a:lumMod val="50000"/>
                  </a:schemeClr>
                </a:solidFill>
                <a:latin typeface="Times New Roman" panose="02020603050405020304" pitchFamily="18" charset="0"/>
                <a:cs typeface="Times New Roman" panose="02020603050405020304" pitchFamily="18" charset="0"/>
              </a:rPr>
              <a:t>. Согласно преданию обитель находится на месте, где встретились </a:t>
            </a:r>
            <a:r>
              <a:rPr lang="ru-RU" sz="1600" dirty="0" smtClean="0">
                <a:solidFill>
                  <a:schemeClr val="accent5">
                    <a:lumMod val="50000"/>
                  </a:schemeClr>
                </a:solidFill>
                <a:latin typeface="Times New Roman" panose="02020603050405020304" pitchFamily="18" charset="0"/>
                <a:cs typeface="Times New Roman" panose="02020603050405020304" pitchFamily="18" charset="0"/>
              </a:rPr>
              <a:t>князь Игорь</a:t>
            </a:r>
          </a:p>
          <a:p>
            <a:r>
              <a:rPr lang="ru-RU" sz="1600" dirty="0">
                <a:solidFill>
                  <a:schemeClr val="accent5">
                    <a:lumMod val="50000"/>
                  </a:schemeClr>
                </a:solidFill>
                <a:latin typeface="Times New Roman" panose="02020603050405020304" pitchFamily="18" charset="0"/>
                <a:cs typeface="Times New Roman" panose="02020603050405020304" pitchFamily="18" charset="0"/>
              </a:rPr>
              <a:t> Святославович и его брат Всеволод перед тем, как идти на половцев в 1185 году.</a:t>
            </a:r>
            <a:endParaRPr lang="ru-RU" sz="1600" dirty="0"/>
          </a:p>
        </p:txBody>
      </p:sp>
      <p:sp>
        <p:nvSpPr>
          <p:cNvPr id="13" name="Прямоугольник 12"/>
          <p:cNvSpPr/>
          <p:nvPr/>
        </p:nvSpPr>
        <p:spPr>
          <a:xfrm>
            <a:off x="2971799" y="3957575"/>
            <a:ext cx="2895601" cy="2554545"/>
          </a:xfrm>
          <a:prstGeom prst="rect">
            <a:avLst/>
          </a:prstGeom>
        </p:spPr>
        <p:txBody>
          <a:bodyPr wrap="square">
            <a:spAutoFit/>
          </a:bodyPr>
          <a:lstStyle/>
          <a:p>
            <a:pPr algn="just"/>
            <a:r>
              <a:rPr lang="ru-RU" sz="1600" dirty="0">
                <a:solidFill>
                  <a:schemeClr val="accent5">
                    <a:lumMod val="50000"/>
                  </a:schemeClr>
                </a:solidFill>
                <a:latin typeface="Times New Roman" panose="02020603050405020304" pitchFamily="18" charset="0"/>
                <a:cs typeface="Times New Roman" panose="02020603050405020304" pitchFamily="18" charset="0"/>
              </a:rPr>
              <a:t>Заповедник «Белогорье» создан в 1999 году на базе другого заповедника – «Леса на </a:t>
            </a:r>
            <a:r>
              <a:rPr lang="ru-RU" sz="1600" dirty="0" err="1">
                <a:solidFill>
                  <a:schemeClr val="accent5">
                    <a:lumMod val="50000"/>
                  </a:schemeClr>
                </a:solidFill>
                <a:latin typeface="Times New Roman" panose="02020603050405020304" pitchFamily="18" charset="0"/>
                <a:cs typeface="Times New Roman" panose="02020603050405020304" pitchFamily="18" charset="0"/>
              </a:rPr>
              <a:t>Ворскле</a:t>
            </a:r>
            <a:r>
              <a:rPr lang="ru-RU" sz="1600" dirty="0">
                <a:solidFill>
                  <a:schemeClr val="accent5">
                    <a:lumMod val="50000"/>
                  </a:schemeClr>
                </a:solidFill>
                <a:latin typeface="Times New Roman" panose="02020603050405020304" pitchFamily="18" charset="0"/>
                <a:cs typeface="Times New Roman" panose="02020603050405020304" pitchFamily="18" charset="0"/>
              </a:rPr>
              <a:t>», который существует с 1924 года. Сейчас он состоит из шести участков, расположенных в Борисовском, </a:t>
            </a:r>
            <a:r>
              <a:rPr lang="ru-RU" sz="1600" dirty="0" err="1">
                <a:solidFill>
                  <a:schemeClr val="accent5">
                    <a:lumMod val="50000"/>
                  </a:schemeClr>
                </a:solidFill>
                <a:latin typeface="Times New Roman" panose="02020603050405020304" pitchFamily="18" charset="0"/>
                <a:cs typeface="Times New Roman" panose="02020603050405020304" pitchFamily="18" charset="0"/>
              </a:rPr>
              <a:t>Губкинском</a:t>
            </a:r>
            <a:r>
              <a:rPr lang="ru-RU" sz="1600" dirty="0">
                <a:solidFill>
                  <a:schemeClr val="accent5">
                    <a:lumMod val="50000"/>
                  </a:schemeClr>
                </a:solidFill>
                <a:latin typeface="Times New Roman" panose="02020603050405020304" pitchFamily="18" charset="0"/>
                <a:cs typeface="Times New Roman" panose="02020603050405020304" pitchFamily="18" charset="0"/>
              </a:rPr>
              <a:t> </a:t>
            </a:r>
            <a:r>
              <a:rPr lang="ru-RU" sz="1600" dirty="0" smtClean="0">
                <a:solidFill>
                  <a:schemeClr val="accent5">
                    <a:lumMod val="50000"/>
                  </a:schemeClr>
                </a:solidFill>
                <a:latin typeface="Times New Roman" panose="02020603050405020304" pitchFamily="18" charset="0"/>
                <a:cs typeface="Times New Roman" panose="02020603050405020304" pitchFamily="18" charset="0"/>
              </a:rPr>
              <a:t>и </a:t>
            </a:r>
            <a:r>
              <a:rPr lang="ru-RU" sz="1600" dirty="0" err="1" smtClean="0">
                <a:solidFill>
                  <a:schemeClr val="accent5">
                    <a:lumMod val="50000"/>
                  </a:schemeClr>
                </a:solidFill>
                <a:latin typeface="Times New Roman" panose="02020603050405020304" pitchFamily="18" charset="0"/>
                <a:cs typeface="Times New Roman" panose="02020603050405020304" pitchFamily="18" charset="0"/>
              </a:rPr>
              <a:t>Новооскольском</a:t>
            </a:r>
            <a:r>
              <a:rPr lang="ru-RU" sz="1600" dirty="0">
                <a:solidFill>
                  <a:schemeClr val="accent5">
                    <a:lumMod val="50000"/>
                  </a:schemeClr>
                </a:solidFill>
                <a:latin typeface="Times New Roman" panose="02020603050405020304" pitchFamily="18" charset="0"/>
                <a:cs typeface="Times New Roman" panose="02020603050405020304" pitchFamily="18" charset="0"/>
              </a:rPr>
              <a:t> районах Белгородской области. </a:t>
            </a:r>
          </a:p>
        </p:txBody>
      </p:sp>
      <p:sp>
        <p:nvSpPr>
          <p:cNvPr id="14" name="Прямоугольник 13"/>
          <p:cNvSpPr/>
          <p:nvPr/>
        </p:nvSpPr>
        <p:spPr>
          <a:xfrm>
            <a:off x="2145250" y="3643751"/>
            <a:ext cx="2238370" cy="369332"/>
          </a:xfrm>
          <a:prstGeom prst="rect">
            <a:avLst/>
          </a:prstGeom>
        </p:spPr>
        <p:txBody>
          <a:bodyPr wrap="none">
            <a:spAutoFit/>
          </a:bodyPr>
          <a:lstStyle/>
          <a:p>
            <a:r>
              <a:rPr lang="ru-RU" b="1" kern="1800" dirty="0" err="1">
                <a:solidFill>
                  <a:srgbClr val="203864"/>
                </a:solidFill>
                <a:latin typeface="Times New Roman" panose="02020603050405020304" pitchFamily="18" charset="0"/>
                <a:ea typeface="Times New Roman" panose="02020603050405020304" pitchFamily="18" charset="0"/>
              </a:rPr>
              <a:t>Борисовский</a:t>
            </a:r>
            <a:r>
              <a:rPr lang="ru-RU" b="1" kern="1800" dirty="0">
                <a:solidFill>
                  <a:srgbClr val="203864"/>
                </a:solidFill>
                <a:latin typeface="Times New Roman" panose="02020603050405020304" pitchFamily="18" charset="0"/>
                <a:ea typeface="Times New Roman" panose="02020603050405020304" pitchFamily="18" charset="0"/>
              </a:rPr>
              <a:t> район</a:t>
            </a:r>
            <a:endParaRPr lang="ru-RU" dirty="0"/>
          </a:p>
        </p:txBody>
      </p:sp>
      <p:pic>
        <p:nvPicPr>
          <p:cNvPr id="15" name="Рисунок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2449" y="4219464"/>
            <a:ext cx="1919350" cy="1919350"/>
          </a:xfrm>
          <a:prstGeom prst="rect">
            <a:avLst/>
          </a:prstGeom>
        </p:spPr>
      </p:pic>
      <p:sp>
        <p:nvSpPr>
          <p:cNvPr id="16" name="Прямоугольник 15"/>
          <p:cNvSpPr/>
          <p:nvPr/>
        </p:nvSpPr>
        <p:spPr>
          <a:xfrm>
            <a:off x="8548103" y="3721719"/>
            <a:ext cx="2756787" cy="2554545"/>
          </a:xfrm>
          <a:prstGeom prst="rect">
            <a:avLst/>
          </a:prstGeom>
        </p:spPr>
        <p:txBody>
          <a:bodyPr wrap="square">
            <a:spAutoFit/>
          </a:bodyPr>
          <a:lstStyle/>
          <a:p>
            <a:pPr algn="just"/>
            <a:r>
              <a:rPr lang="ru-RU" sz="1600" dirty="0">
                <a:solidFill>
                  <a:schemeClr val="accent5">
                    <a:lumMod val="50000"/>
                  </a:schemeClr>
                </a:solidFill>
                <a:latin typeface="Times New Roman" panose="02020603050405020304" pitchFamily="18" charset="0"/>
                <a:cs typeface="Times New Roman" panose="02020603050405020304" pitchFamily="18" charset="0"/>
              </a:rPr>
              <a:t>Город-крепость Яблонов был сооружён ещё в 17 веке, с целью защиты русских окраин от разорительных набегов татар. Начало строительства датируется 1637 годом. Возводили его московские стрельцы и служивые люди – белгородские и оскольские.</a:t>
            </a:r>
          </a:p>
        </p:txBody>
      </p:sp>
      <p:sp>
        <p:nvSpPr>
          <p:cNvPr id="17" name="Прямоугольник 16"/>
          <p:cNvSpPr/>
          <p:nvPr/>
        </p:nvSpPr>
        <p:spPr>
          <a:xfrm>
            <a:off x="7330230" y="3333023"/>
            <a:ext cx="2255939" cy="388696"/>
          </a:xfrm>
          <a:prstGeom prst="rect">
            <a:avLst/>
          </a:prstGeom>
        </p:spPr>
        <p:txBody>
          <a:bodyPr wrap="none">
            <a:spAutoFit/>
          </a:bodyPr>
          <a:lstStyle/>
          <a:p>
            <a:pPr algn="just">
              <a:lnSpc>
                <a:spcPct val="107000"/>
              </a:lnSpc>
              <a:spcAft>
                <a:spcPts val="0"/>
              </a:spcAft>
            </a:pPr>
            <a:r>
              <a:rPr lang="ru-RU" b="1" kern="1800" dirty="0" err="1">
                <a:solidFill>
                  <a:srgbClr val="203864"/>
                </a:solidFill>
                <a:latin typeface="Times New Roman" panose="02020603050405020304" pitchFamily="18" charset="0"/>
                <a:ea typeface="Times New Roman" panose="02020603050405020304" pitchFamily="18" charset="0"/>
                <a:cs typeface="Times New Roman" panose="02020603050405020304" pitchFamily="18" charset="0"/>
              </a:rPr>
              <a:t>Корочанский</a:t>
            </a:r>
            <a:r>
              <a:rPr lang="ru-RU" b="1" kern="1800" dirty="0">
                <a:solidFill>
                  <a:srgbClr val="203864"/>
                </a:solidFill>
                <a:latin typeface="Times New Roman" panose="02020603050405020304" pitchFamily="18" charset="0"/>
                <a:ea typeface="Times New Roman" panose="02020603050405020304" pitchFamily="18" charset="0"/>
                <a:cs typeface="Times New Roman" panose="02020603050405020304" pitchFamily="18" charset="0"/>
              </a:rPr>
              <a:t> район</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2" descr="Вид на Проезжую Голубинскую башню. Фото автора "/>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46426" y="3794560"/>
            <a:ext cx="2469024" cy="18240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Прямоугольник 9"/>
          <p:cNvSpPr/>
          <p:nvPr/>
        </p:nvSpPr>
        <p:spPr>
          <a:xfrm>
            <a:off x="6696853" y="5691489"/>
            <a:ext cx="1793620" cy="584775"/>
          </a:xfrm>
          <a:prstGeom prst="rect">
            <a:avLst/>
          </a:prstGeom>
        </p:spPr>
        <p:txBody>
          <a:bodyPr wrap="square">
            <a:spAutoFit/>
          </a:bodyPr>
          <a:lstStyle/>
          <a:p>
            <a:r>
              <a:rPr lang="ru-RU" sz="1600" dirty="0">
                <a:solidFill>
                  <a:schemeClr val="accent6">
                    <a:lumMod val="50000"/>
                  </a:schemeClr>
                </a:solidFill>
                <a:latin typeface="Times New Roman" panose="02020603050405020304" pitchFamily="18" charset="0"/>
                <a:cs typeface="Times New Roman" panose="02020603050405020304" pitchFamily="18" charset="0"/>
              </a:rPr>
              <a:t>Город-крепость </a:t>
            </a:r>
            <a:endParaRPr lang="ru-RU" sz="1600" dirty="0" smtClean="0">
              <a:solidFill>
                <a:schemeClr val="accent6">
                  <a:lumMod val="50000"/>
                </a:schemeClr>
              </a:solidFill>
              <a:latin typeface="Times New Roman" panose="02020603050405020304" pitchFamily="18" charset="0"/>
              <a:cs typeface="Times New Roman" panose="02020603050405020304" pitchFamily="18" charset="0"/>
            </a:endParaRPr>
          </a:p>
          <a:p>
            <a:r>
              <a:rPr lang="ru-RU" sz="1600" dirty="0" smtClean="0">
                <a:solidFill>
                  <a:schemeClr val="accent6">
                    <a:lumMod val="50000"/>
                  </a:schemeClr>
                </a:solidFill>
                <a:latin typeface="Times New Roman" panose="02020603050405020304" pitchFamily="18" charset="0"/>
                <a:cs typeface="Times New Roman" panose="02020603050405020304" pitchFamily="18" charset="0"/>
              </a:rPr>
              <a:t>      Яблонов </a:t>
            </a:r>
            <a:endParaRPr lang="ru-RU" sz="1600" dirty="0">
              <a:solidFill>
                <a:schemeClr val="accent6">
                  <a:lumMod val="50000"/>
                </a:schemeClr>
              </a:solidFill>
            </a:endParaRPr>
          </a:p>
        </p:txBody>
      </p:sp>
    </p:spTree>
    <p:extLst>
      <p:ext uri="{BB962C8B-B14F-4D97-AF65-F5344CB8AC3E}">
        <p14:creationId xmlns:p14="http://schemas.microsoft.com/office/powerpoint/2010/main" val="4252951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9600"/>
            <a:ext cx="12115800" cy="6963508"/>
          </a:xfrm>
          <a:prstGeom prst="rect">
            <a:avLst/>
          </a:prstGeom>
        </p:spPr>
      </p:pic>
      <p:sp>
        <p:nvSpPr>
          <p:cNvPr id="3" name="Прямоугольник 2"/>
          <p:cNvSpPr/>
          <p:nvPr/>
        </p:nvSpPr>
        <p:spPr>
          <a:xfrm>
            <a:off x="1181833" y="250573"/>
            <a:ext cx="4870793" cy="646331"/>
          </a:xfrm>
          <a:prstGeom prst="rect">
            <a:avLst/>
          </a:prstGeom>
        </p:spPr>
        <p:txBody>
          <a:bodyPr wrap="square">
            <a:spAutoFit/>
          </a:bodyPr>
          <a:lstStyle/>
          <a:p>
            <a:r>
              <a:rPr lang="ru-RU" b="1" dirty="0">
                <a:solidFill>
                  <a:srgbClr val="FF0000"/>
                </a:solidFill>
                <a:latin typeface="Times New Roman" panose="02020603050405020304" pitchFamily="18" charset="0"/>
                <a:cs typeface="Times New Roman" panose="02020603050405020304" pitchFamily="18" charset="0"/>
              </a:rPr>
              <a:t>Главные достопримечательности </a:t>
            </a:r>
          </a:p>
          <a:p>
            <a:r>
              <a:rPr lang="ru-RU" b="1" dirty="0">
                <a:solidFill>
                  <a:srgbClr val="FF0000"/>
                </a:solidFill>
                <a:latin typeface="Times New Roman" panose="02020603050405020304" pitchFamily="18" charset="0"/>
                <a:cs typeface="Times New Roman" panose="02020603050405020304" pitchFamily="18" charset="0"/>
              </a:rPr>
              <a:t>                                      Белгородской области</a:t>
            </a:r>
          </a:p>
        </p:txBody>
      </p:sp>
      <p:sp>
        <p:nvSpPr>
          <p:cNvPr id="5" name="Прямоугольник 4"/>
          <p:cNvSpPr/>
          <p:nvPr/>
        </p:nvSpPr>
        <p:spPr>
          <a:xfrm>
            <a:off x="2073749" y="919957"/>
            <a:ext cx="2494465" cy="374077"/>
          </a:xfrm>
          <a:prstGeom prst="rect">
            <a:avLst/>
          </a:prstGeom>
        </p:spPr>
        <p:txBody>
          <a:bodyPr wrap="none">
            <a:spAutoFit/>
          </a:bodyPr>
          <a:lstStyle/>
          <a:p>
            <a:pPr algn="just">
              <a:lnSpc>
                <a:spcPct val="107000"/>
              </a:lnSpc>
              <a:spcAft>
                <a:spcPts val="0"/>
              </a:spcAft>
            </a:pPr>
            <a:r>
              <a:rPr lang="ru-RU" b="1" kern="1800" dirty="0" err="1" smtClean="0">
                <a:solidFill>
                  <a:srgbClr val="203864"/>
                </a:solidFill>
                <a:latin typeface="Times New Roman" panose="02020603050405020304" pitchFamily="18" charset="0"/>
                <a:ea typeface="Times New Roman" panose="02020603050405020304" pitchFamily="18" charset="0"/>
                <a:cs typeface="Times New Roman" panose="02020603050405020304" pitchFamily="18" charset="0"/>
              </a:rPr>
              <a:t>Грайворонский</a:t>
            </a:r>
            <a:r>
              <a:rPr lang="ru-RU" b="1" kern="1800" dirty="0" smtClean="0">
                <a:solidFill>
                  <a:srgbClr val="203864"/>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kern="1800" dirty="0">
                <a:solidFill>
                  <a:srgbClr val="203864"/>
                </a:solidFill>
                <a:latin typeface="Times New Roman" panose="02020603050405020304" pitchFamily="18" charset="0"/>
                <a:ea typeface="Times New Roman" panose="02020603050405020304" pitchFamily="18" charset="0"/>
                <a:cs typeface="Times New Roman" panose="02020603050405020304" pitchFamily="18" charset="0"/>
              </a:rPr>
              <a:t>район</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1305097" y="5645322"/>
            <a:ext cx="3333404" cy="338554"/>
          </a:xfrm>
          <a:prstGeom prst="rect">
            <a:avLst/>
          </a:prstGeom>
        </p:spPr>
        <p:txBody>
          <a:bodyPr wrap="square">
            <a:spAutoFit/>
          </a:bodyPr>
          <a:lstStyle/>
          <a:p>
            <a:pPr algn="just"/>
            <a:r>
              <a:rPr lang="ru-RU" sz="1400" kern="1800" dirty="0" smtClean="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a:solidFill>
                  <a:schemeClr val="accent6">
                    <a:lumMod val="50000"/>
                  </a:schemeClr>
                </a:solidFill>
                <a:latin typeface="Times New Roman" panose="02020603050405020304" pitchFamily="18" charset="0"/>
                <a:cs typeface="Times New Roman" panose="02020603050405020304" pitchFamily="18" charset="0"/>
              </a:rPr>
              <a:t>Круглое здание в Головчино</a:t>
            </a:r>
          </a:p>
        </p:txBody>
      </p:sp>
      <p:sp>
        <p:nvSpPr>
          <p:cNvPr id="8" name="Прямоугольник 7"/>
          <p:cNvSpPr/>
          <p:nvPr/>
        </p:nvSpPr>
        <p:spPr>
          <a:xfrm>
            <a:off x="7696823" y="321267"/>
            <a:ext cx="2134943" cy="374077"/>
          </a:xfrm>
          <a:prstGeom prst="rect">
            <a:avLst/>
          </a:prstGeom>
        </p:spPr>
        <p:txBody>
          <a:bodyPr wrap="none">
            <a:spAutoFit/>
          </a:bodyPr>
          <a:lstStyle/>
          <a:p>
            <a:pPr algn="just">
              <a:lnSpc>
                <a:spcPct val="107000"/>
              </a:lnSpc>
              <a:spcAft>
                <a:spcPts val="0"/>
              </a:spcAft>
            </a:pPr>
            <a:r>
              <a:rPr lang="ru-RU" b="1" kern="1800" dirty="0" err="1" smtClean="0">
                <a:solidFill>
                  <a:srgbClr val="203864"/>
                </a:solidFill>
                <a:latin typeface="Times New Roman" panose="02020603050405020304" pitchFamily="18" charset="0"/>
                <a:ea typeface="Times New Roman" panose="02020603050405020304" pitchFamily="18" charset="0"/>
                <a:cs typeface="Times New Roman" panose="02020603050405020304" pitchFamily="18" charset="0"/>
              </a:rPr>
              <a:t>Губкинский</a:t>
            </a:r>
            <a:r>
              <a:rPr lang="ru-RU" b="1" kern="1800" dirty="0" smtClean="0">
                <a:solidFill>
                  <a:srgbClr val="203864"/>
                </a:solidFill>
                <a:latin typeface="Times New Roman" panose="02020603050405020304" pitchFamily="18" charset="0"/>
                <a:ea typeface="Times New Roman" panose="02020603050405020304" pitchFamily="18" charset="0"/>
                <a:cs typeface="Times New Roman" panose="02020603050405020304" pitchFamily="18" charset="0"/>
              </a:rPr>
              <a:t> район</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Прямоугольник 8"/>
          <p:cNvSpPr/>
          <p:nvPr/>
        </p:nvSpPr>
        <p:spPr>
          <a:xfrm>
            <a:off x="8615450" y="2752257"/>
            <a:ext cx="3217026" cy="307777"/>
          </a:xfrm>
          <a:prstGeom prst="rect">
            <a:avLst/>
          </a:prstGeom>
        </p:spPr>
        <p:txBody>
          <a:bodyPr wrap="square">
            <a:spAutoFit/>
          </a:bodyPr>
          <a:lstStyle/>
          <a:p>
            <a:r>
              <a:rPr lang="ru-RU" sz="1400" kern="1800" dirty="0" smtClean="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smtClean="0">
                <a:solidFill>
                  <a:schemeClr val="accent6">
                    <a:lumMod val="50000"/>
                  </a:schemeClr>
                </a:solidFill>
                <a:latin typeface="Times New Roman" panose="02020603050405020304" pitchFamily="18" charset="0"/>
                <a:cs typeface="Times New Roman" panose="02020603050405020304" pitchFamily="18" charset="0"/>
              </a:rPr>
              <a:t>Спаско</a:t>
            </a:r>
            <a:r>
              <a:rPr lang="ru-RU" sz="1400" dirty="0" smtClean="0">
                <a:solidFill>
                  <a:schemeClr val="accent6">
                    <a:lumMod val="50000"/>
                  </a:schemeClr>
                </a:solidFill>
                <a:latin typeface="Times New Roman" panose="02020603050405020304" pitchFamily="18" charset="0"/>
                <a:cs typeface="Times New Roman" panose="02020603050405020304" pitchFamily="18" charset="0"/>
              </a:rPr>
              <a:t> – Преображенский собор</a:t>
            </a:r>
            <a:endParaRPr lang="ru-RU" sz="1600" dirty="0"/>
          </a:p>
        </p:txBody>
      </p:sp>
      <p:sp>
        <p:nvSpPr>
          <p:cNvPr id="12" name="Прямоугольник 11"/>
          <p:cNvSpPr/>
          <p:nvPr/>
        </p:nvSpPr>
        <p:spPr>
          <a:xfrm>
            <a:off x="6358142" y="582397"/>
            <a:ext cx="2376432" cy="3139321"/>
          </a:xfrm>
          <a:prstGeom prst="rect">
            <a:avLst/>
          </a:prstGeom>
        </p:spPr>
        <p:txBody>
          <a:bodyPr wrap="square">
            <a:spAutoFit/>
          </a:bodyPr>
          <a:lstStyle/>
          <a:p>
            <a:pPr algn="just"/>
            <a:r>
              <a:rPr lang="ru-RU" sz="1400" dirty="0" smtClean="0">
                <a:solidFill>
                  <a:schemeClr val="accent5">
                    <a:lumMod val="50000"/>
                  </a:schemeClr>
                </a:solidFill>
                <a:latin typeface="Times New Roman" panose="02020603050405020304" pitchFamily="18" charset="0"/>
                <a:cs typeface="Times New Roman" panose="02020603050405020304" pitchFamily="18" charset="0"/>
              </a:rPr>
              <a:t>        </a:t>
            </a:r>
            <a:r>
              <a:rPr lang="ru-RU" sz="1400" dirty="0" err="1" smtClean="0">
                <a:solidFill>
                  <a:schemeClr val="accent5">
                    <a:lumMod val="50000"/>
                  </a:schemeClr>
                </a:solidFill>
                <a:latin typeface="Times New Roman" panose="02020603050405020304" pitchFamily="18" charset="0"/>
                <a:cs typeface="Times New Roman" panose="02020603050405020304" pitchFamily="18" charset="0"/>
              </a:rPr>
              <a:t>Спасо</a:t>
            </a:r>
            <a:r>
              <a:rPr lang="ru-RU" sz="1400" dirty="0" smtClean="0">
                <a:solidFill>
                  <a:schemeClr val="accent5">
                    <a:lumMod val="50000"/>
                  </a:schemeClr>
                </a:solidFill>
                <a:latin typeface="Times New Roman" panose="02020603050405020304" pitchFamily="18" charset="0"/>
                <a:cs typeface="Times New Roman" panose="02020603050405020304" pitchFamily="18" charset="0"/>
              </a:rPr>
              <a:t>-Преображенский </a:t>
            </a:r>
            <a:r>
              <a:rPr lang="ru-RU" sz="1400" dirty="0">
                <a:solidFill>
                  <a:schemeClr val="accent5">
                    <a:lumMod val="50000"/>
                  </a:schemeClr>
                </a:solidFill>
                <a:latin typeface="Times New Roman" panose="02020603050405020304" pitchFamily="18" charset="0"/>
                <a:cs typeface="Times New Roman" panose="02020603050405020304" pitchFamily="18" charset="0"/>
              </a:rPr>
              <a:t>собор в Губкине – второй по величине в России, после храма Христа Спасителя. У него есть и второе название – Храм примирения. </a:t>
            </a:r>
            <a:r>
              <a:rPr lang="ru-RU" sz="1400" dirty="0" err="1">
                <a:solidFill>
                  <a:schemeClr val="accent5">
                    <a:lumMod val="50000"/>
                  </a:schemeClr>
                </a:solidFill>
                <a:latin typeface="Times New Roman" panose="02020603050405020304" pitchFamily="18" charset="0"/>
                <a:cs typeface="Times New Roman" panose="02020603050405020304" pitchFamily="18" charset="0"/>
              </a:rPr>
              <a:t>Спасо</a:t>
            </a:r>
            <a:r>
              <a:rPr lang="ru-RU" sz="1400" dirty="0">
                <a:solidFill>
                  <a:schemeClr val="accent5">
                    <a:lumMod val="50000"/>
                  </a:schemeClr>
                </a:solidFill>
                <a:latin typeface="Times New Roman" panose="02020603050405020304" pitchFamily="18" charset="0"/>
                <a:cs typeface="Times New Roman" panose="02020603050405020304" pitchFamily="18" charset="0"/>
              </a:rPr>
              <a:t>-Преображенский собор построен в память о погибших в годы Великой Отечественной войны на Черноземье. Это святое место поражает своей красотой и величием.</a:t>
            </a:r>
          </a:p>
          <a:p>
            <a:endParaRPr lang="ru-RU" sz="1600" dirty="0"/>
          </a:p>
        </p:txBody>
      </p:sp>
      <p:sp>
        <p:nvSpPr>
          <p:cNvPr id="17" name="Прямоугольник 16"/>
          <p:cNvSpPr/>
          <p:nvPr/>
        </p:nvSpPr>
        <p:spPr>
          <a:xfrm>
            <a:off x="7439891" y="3333023"/>
            <a:ext cx="2869702" cy="388696"/>
          </a:xfrm>
          <a:prstGeom prst="rect">
            <a:avLst/>
          </a:prstGeom>
        </p:spPr>
        <p:txBody>
          <a:bodyPr wrap="square">
            <a:spAutoFit/>
          </a:bodyPr>
          <a:lstStyle/>
          <a:p>
            <a:pPr algn="just">
              <a:lnSpc>
                <a:spcPct val="107000"/>
              </a:lnSpc>
              <a:spcAft>
                <a:spcPts val="0"/>
              </a:spcAft>
            </a:pPr>
            <a:r>
              <a:rPr lang="ru-RU" b="1" kern="1800" dirty="0" smtClean="0">
                <a:solidFill>
                  <a:srgbClr val="203864"/>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kern="1800" dirty="0" err="1" smtClean="0">
                <a:solidFill>
                  <a:srgbClr val="203864"/>
                </a:solidFill>
                <a:latin typeface="Times New Roman" panose="02020603050405020304" pitchFamily="18" charset="0"/>
                <a:ea typeface="Times New Roman" panose="02020603050405020304" pitchFamily="18" charset="0"/>
                <a:cs typeface="Times New Roman" panose="02020603050405020304" pitchFamily="18" charset="0"/>
              </a:rPr>
              <a:t>Волоконовский</a:t>
            </a:r>
            <a:r>
              <a:rPr lang="ru-RU" b="1" kern="1800" dirty="0" smtClean="0">
                <a:solidFill>
                  <a:srgbClr val="203864"/>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kern="1800" dirty="0">
                <a:solidFill>
                  <a:srgbClr val="203864"/>
                </a:solidFill>
                <a:latin typeface="Times New Roman" panose="02020603050405020304" pitchFamily="18" charset="0"/>
                <a:ea typeface="Times New Roman" panose="02020603050405020304" pitchFamily="18" charset="0"/>
                <a:cs typeface="Times New Roman" panose="02020603050405020304" pitchFamily="18" charset="0"/>
              </a:rPr>
              <a:t>район</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Прямоугольник 9"/>
          <p:cNvSpPr/>
          <p:nvPr/>
        </p:nvSpPr>
        <p:spPr>
          <a:xfrm>
            <a:off x="6800013" y="5699613"/>
            <a:ext cx="1793620" cy="338554"/>
          </a:xfrm>
          <a:prstGeom prst="rect">
            <a:avLst/>
          </a:prstGeom>
        </p:spPr>
        <p:txBody>
          <a:bodyPr wrap="square">
            <a:spAutoFit/>
          </a:bodyPr>
          <a:lstStyle/>
          <a:p>
            <a:r>
              <a:rPr lang="ru-RU" sz="1600" dirty="0" err="1">
                <a:solidFill>
                  <a:schemeClr val="accent6">
                    <a:lumMod val="50000"/>
                  </a:schemeClr>
                </a:solidFill>
                <a:latin typeface="Times New Roman" panose="02020603050405020304" pitchFamily="18" charset="0"/>
                <a:ea typeface="Calibri" panose="020F0502020204030204" pitchFamily="34" charset="0"/>
              </a:rPr>
              <a:t>Баркова</a:t>
            </a:r>
            <a:r>
              <a:rPr lang="ru-RU" sz="1600" dirty="0">
                <a:solidFill>
                  <a:schemeClr val="accent6">
                    <a:lumMod val="50000"/>
                  </a:schemeClr>
                </a:solidFill>
                <a:latin typeface="Times New Roman" panose="02020603050405020304" pitchFamily="18" charset="0"/>
                <a:ea typeface="Calibri" panose="020F0502020204030204" pitchFamily="34" charset="0"/>
              </a:rPr>
              <a:t> мельница</a:t>
            </a:r>
            <a:endParaRPr lang="ru-RU" sz="1600" dirty="0">
              <a:solidFill>
                <a:schemeClr val="accent6">
                  <a:lumMod val="50000"/>
                </a:schemeClr>
              </a:solidFill>
            </a:endParaRPr>
          </a:p>
        </p:txBody>
      </p:sp>
      <p:pic>
        <p:nvPicPr>
          <p:cNvPr id="19" name="Рисунок 18" descr="https://bel.cultreg.ru/uploads/9edf84cffcb983f2c99516a1cc06a6ad.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8456" y="3728601"/>
            <a:ext cx="3530045" cy="1896929"/>
          </a:xfrm>
          <a:prstGeom prst="rect">
            <a:avLst/>
          </a:prstGeom>
          <a:ln>
            <a:noFill/>
          </a:ln>
          <a:effectLst>
            <a:softEdge rad="112500"/>
          </a:effectLst>
        </p:spPr>
      </p:pic>
      <p:sp>
        <p:nvSpPr>
          <p:cNvPr id="20" name="Прямоугольник 19"/>
          <p:cNvSpPr/>
          <p:nvPr/>
        </p:nvSpPr>
        <p:spPr>
          <a:xfrm>
            <a:off x="897449" y="1317087"/>
            <a:ext cx="4621876" cy="2397451"/>
          </a:xfrm>
          <a:prstGeom prst="rect">
            <a:avLst/>
          </a:prstGeom>
        </p:spPr>
        <p:txBody>
          <a:bodyPr wrap="square">
            <a:spAutoFit/>
          </a:bodyPr>
          <a:lstStyle/>
          <a:p>
            <a:pPr algn="just">
              <a:lnSpc>
                <a:spcPct val="107000"/>
              </a:lnSpc>
              <a:spcAft>
                <a:spcPts val="0"/>
              </a:spcAft>
            </a:pPr>
            <a:r>
              <a:rPr lang="ru-RU" sz="1400" dirty="0" smtClean="0">
                <a:solidFill>
                  <a:srgbClr val="203864"/>
                </a:solidFill>
                <a:latin typeface="Times New Roman" panose="02020603050405020304" pitchFamily="18" charset="0"/>
                <a:ea typeface="Calibri" panose="020F0502020204030204" pitchFamily="34" charset="0"/>
                <a:cs typeface="Times New Roman" panose="02020603050405020304" pitchFamily="18" charset="0"/>
              </a:rPr>
              <a:t>	Круглое </a:t>
            </a:r>
            <a:r>
              <a:rPr lang="ru-RU" sz="1400" dirty="0">
                <a:solidFill>
                  <a:srgbClr val="203864"/>
                </a:solidFill>
                <a:latin typeface="Times New Roman" panose="02020603050405020304" pitchFamily="18" charset="0"/>
                <a:ea typeface="Calibri" panose="020F0502020204030204" pitchFamily="34" charset="0"/>
                <a:cs typeface="Times New Roman" panose="02020603050405020304" pitchFamily="18" charset="0"/>
              </a:rPr>
              <a:t>здание – уникальный по своей художественной значимости памятник, не имеющий аналогов в стране. Свое название здание получило из-за цилиндрической формы. Купол одного из залов представляет собой световой барабан, благодаря чему акустика здесь достигает эталонного звучания. В Круглом здании часто проходят театральные представления и концерты камерной музыки. На экскурсиях рассказывают о тайнах, которые хранит в себе это необычное место, советуют загадывать желания.</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2" name="Picture 2" descr="https://avatars.dzeninfra.ru/get-zen_doc/271828/pub_648344b2ab84146e66dce68d_652142b07d3f52515aca6544/scale_2400"/>
          <p:cNvPicPr>
            <a:picLocks noChangeAspect="1" noChangeArrowheads="1"/>
          </p:cNvPicPr>
          <p:nvPr/>
        </p:nvPicPr>
        <p:blipFill rotWithShape="1">
          <a:blip r:embed="rId5">
            <a:extLst>
              <a:ext uri="{28A0092B-C50C-407E-A947-70E740481C1C}">
                <a14:useLocalDpi xmlns:a14="http://schemas.microsoft.com/office/drawing/2010/main" val="0"/>
              </a:ext>
            </a:extLst>
          </a:blip>
          <a:srcRect l="14547" t="18505" r="20888" b="11372"/>
          <a:stretch/>
        </p:blipFill>
        <p:spPr bwMode="auto">
          <a:xfrm>
            <a:off x="8802851" y="785369"/>
            <a:ext cx="2306090" cy="18940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3" name="Рисунок 22" descr="Баркова мельница"/>
          <p:cNvPicPr/>
          <p:nvPr/>
        </p:nvPicPr>
        <p:blipFill rotWithShape="1">
          <a:blip r:embed="rId6" cstate="print">
            <a:extLst>
              <a:ext uri="{28A0092B-C50C-407E-A947-70E740481C1C}">
                <a14:useLocalDpi xmlns:a14="http://schemas.microsoft.com/office/drawing/2010/main" val="0"/>
              </a:ext>
            </a:extLst>
          </a:blip>
          <a:srcRect l="11617" t="1368"/>
          <a:stretch/>
        </p:blipFill>
        <p:spPr bwMode="auto">
          <a:xfrm>
            <a:off x="6289865" y="3788621"/>
            <a:ext cx="2512986" cy="1910992"/>
          </a:xfrm>
          <a:prstGeom prst="rect">
            <a:avLst/>
          </a:prstGeom>
          <a:ln>
            <a:noFill/>
          </a:ln>
          <a:effectLst>
            <a:softEdge rad="112500"/>
          </a:effectLst>
        </p:spPr>
      </p:pic>
      <p:sp>
        <p:nvSpPr>
          <p:cNvPr id="24" name="Прямоугольник 23"/>
          <p:cNvSpPr/>
          <p:nvPr/>
        </p:nvSpPr>
        <p:spPr>
          <a:xfrm>
            <a:off x="8961120" y="3772987"/>
            <a:ext cx="2394922" cy="2246769"/>
          </a:xfrm>
          <a:prstGeom prst="rect">
            <a:avLst/>
          </a:prstGeom>
        </p:spPr>
        <p:txBody>
          <a:bodyPr wrap="square">
            <a:spAutoFit/>
          </a:bodyPr>
          <a:lstStyle/>
          <a:p>
            <a:pPr algn="just"/>
            <a:r>
              <a:rPr lang="ru-RU" sz="1400" dirty="0" smtClean="0">
                <a:solidFill>
                  <a:srgbClr val="203864"/>
                </a:solidFill>
                <a:latin typeface="Times New Roman" panose="02020603050405020304" pitchFamily="18" charset="0"/>
                <a:ea typeface="Calibri" panose="020F0502020204030204" pitchFamily="34" charset="0"/>
              </a:rPr>
              <a:t>       </a:t>
            </a:r>
            <a:r>
              <a:rPr lang="ru-RU" sz="1400" dirty="0" err="1" smtClean="0">
                <a:solidFill>
                  <a:srgbClr val="203864"/>
                </a:solidFill>
                <a:latin typeface="Times New Roman" panose="02020603050405020304" pitchFamily="18" charset="0"/>
                <a:ea typeface="Calibri" panose="020F0502020204030204" pitchFamily="34" charset="0"/>
              </a:rPr>
              <a:t>Баркова</a:t>
            </a:r>
            <a:r>
              <a:rPr lang="ru-RU" sz="1400" dirty="0" smtClean="0">
                <a:solidFill>
                  <a:srgbClr val="203864"/>
                </a:solidFill>
                <a:latin typeface="Times New Roman" panose="02020603050405020304" pitchFamily="18" charset="0"/>
                <a:ea typeface="Calibri" panose="020F0502020204030204" pitchFamily="34" charset="0"/>
              </a:rPr>
              <a:t> </a:t>
            </a:r>
            <a:r>
              <a:rPr lang="ru-RU" sz="1400" dirty="0">
                <a:solidFill>
                  <a:srgbClr val="203864"/>
                </a:solidFill>
                <a:latin typeface="Times New Roman" panose="02020603050405020304" pitchFamily="18" charset="0"/>
                <a:ea typeface="Calibri" panose="020F0502020204030204" pitchFamily="34" charset="0"/>
              </a:rPr>
              <a:t>мельница – памятник архитектуры конца XIX века из </a:t>
            </a:r>
            <a:r>
              <a:rPr lang="ru-RU" sz="1400" dirty="0" err="1">
                <a:solidFill>
                  <a:srgbClr val="203864"/>
                </a:solidFill>
                <a:latin typeface="Times New Roman" panose="02020603050405020304" pitchFamily="18" charset="0"/>
                <a:ea typeface="Calibri" panose="020F0502020204030204" pitchFamily="34" charset="0"/>
              </a:rPr>
              <a:t>волоконовского</a:t>
            </a:r>
            <a:r>
              <a:rPr lang="ru-RU" sz="1400" dirty="0">
                <a:solidFill>
                  <a:srgbClr val="203864"/>
                </a:solidFill>
                <a:latin typeface="Times New Roman" panose="02020603050405020304" pitchFamily="18" charset="0"/>
                <a:ea typeface="Calibri" panose="020F0502020204030204" pitchFamily="34" charset="0"/>
              </a:rPr>
              <a:t> села Новоивановка – уникальна тем, что шесть её этажей сложены без единого гвоздя: строго откалиброванные брёвна «сшиты» деревянными шпонами. </a:t>
            </a:r>
            <a:endParaRPr lang="ru-RU" sz="1400" dirty="0"/>
          </a:p>
        </p:txBody>
      </p:sp>
    </p:spTree>
    <p:extLst>
      <p:ext uri="{BB962C8B-B14F-4D97-AF65-F5344CB8AC3E}">
        <p14:creationId xmlns:p14="http://schemas.microsoft.com/office/powerpoint/2010/main" val="1732173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15800" cy="6963508"/>
          </a:xfrm>
          <a:prstGeom prst="rect">
            <a:avLst/>
          </a:prstGeom>
        </p:spPr>
      </p:pic>
      <p:sp>
        <p:nvSpPr>
          <p:cNvPr id="3" name="Прямоугольник 2"/>
          <p:cNvSpPr/>
          <p:nvPr/>
        </p:nvSpPr>
        <p:spPr>
          <a:xfrm>
            <a:off x="1924256" y="918883"/>
            <a:ext cx="2257990" cy="388696"/>
          </a:xfrm>
          <a:prstGeom prst="rect">
            <a:avLst/>
          </a:prstGeom>
        </p:spPr>
        <p:txBody>
          <a:bodyPr wrap="none">
            <a:spAutoFit/>
          </a:bodyPr>
          <a:lstStyle/>
          <a:p>
            <a:pPr algn="just">
              <a:lnSpc>
                <a:spcPct val="107000"/>
              </a:lnSpc>
              <a:spcAft>
                <a:spcPts val="0"/>
              </a:spcAft>
            </a:pPr>
            <a:r>
              <a:rPr lang="ru-RU" b="1" kern="1800" dirty="0" err="1">
                <a:solidFill>
                  <a:srgbClr val="203864"/>
                </a:solidFill>
                <a:latin typeface="Times New Roman" panose="02020603050405020304" pitchFamily="18" charset="0"/>
                <a:ea typeface="Times New Roman" panose="02020603050405020304" pitchFamily="18" charset="0"/>
                <a:cs typeface="Times New Roman" panose="02020603050405020304" pitchFamily="18" charset="0"/>
              </a:rPr>
              <a:t>Яковлевский</a:t>
            </a:r>
            <a:r>
              <a:rPr lang="ru-RU" b="1" kern="1800" dirty="0">
                <a:solidFill>
                  <a:srgbClr val="203864"/>
                </a:solidFill>
                <a:latin typeface="Times New Roman" panose="02020603050405020304" pitchFamily="18" charset="0"/>
                <a:ea typeface="Times New Roman" panose="02020603050405020304" pitchFamily="18" charset="0"/>
                <a:cs typeface="Times New Roman" panose="02020603050405020304" pitchFamily="18" charset="0"/>
              </a:rPr>
              <a:t> район</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3"/>
          <p:cNvSpPr/>
          <p:nvPr/>
        </p:nvSpPr>
        <p:spPr>
          <a:xfrm>
            <a:off x="1274899" y="272552"/>
            <a:ext cx="6096000" cy="646331"/>
          </a:xfrm>
          <a:prstGeom prst="rect">
            <a:avLst/>
          </a:prstGeom>
        </p:spPr>
        <p:txBody>
          <a:bodyPr>
            <a:spAutoFit/>
          </a:bodyPr>
          <a:lstStyle/>
          <a:p>
            <a:r>
              <a:rPr lang="ru-RU" b="1" dirty="0">
                <a:solidFill>
                  <a:srgbClr val="FF0000"/>
                </a:solidFill>
                <a:latin typeface="Times New Roman" panose="02020603050405020304" pitchFamily="18" charset="0"/>
                <a:cs typeface="Times New Roman" panose="02020603050405020304" pitchFamily="18" charset="0"/>
              </a:rPr>
              <a:t>Главные достопримечательности </a:t>
            </a:r>
          </a:p>
          <a:p>
            <a:r>
              <a:rPr lang="ru-RU" b="1" dirty="0">
                <a:solidFill>
                  <a:srgbClr val="FF0000"/>
                </a:solidFill>
                <a:latin typeface="Times New Roman" panose="02020603050405020304" pitchFamily="18" charset="0"/>
                <a:cs typeface="Times New Roman" panose="02020603050405020304" pitchFamily="18" charset="0"/>
              </a:rPr>
              <a:t>                                      Белгородской области</a:t>
            </a:r>
          </a:p>
        </p:txBody>
      </p:sp>
      <p:sp>
        <p:nvSpPr>
          <p:cNvPr id="8" name="Прямоугольник 7"/>
          <p:cNvSpPr/>
          <p:nvPr/>
        </p:nvSpPr>
        <p:spPr>
          <a:xfrm>
            <a:off x="888521" y="2841545"/>
            <a:ext cx="4987133" cy="3785652"/>
          </a:xfrm>
          <a:prstGeom prst="rect">
            <a:avLst/>
          </a:prstGeom>
        </p:spPr>
        <p:txBody>
          <a:bodyPr wrap="square">
            <a:spAutoFit/>
          </a:bodyPr>
          <a:lstStyle/>
          <a:p>
            <a:pPr algn="just"/>
            <a:r>
              <a:rPr lang="ru-RU" sz="1600" dirty="0" smtClean="0">
                <a:solidFill>
                  <a:schemeClr val="accent5">
                    <a:lumMod val="50000"/>
                  </a:schemeClr>
                </a:solidFill>
                <a:latin typeface="Times New Roman" panose="02020603050405020304" pitchFamily="18" charset="0"/>
                <a:cs typeface="Times New Roman" panose="02020603050405020304" pitchFamily="18" charset="0"/>
              </a:rPr>
              <a:t>    Комплекс </a:t>
            </a:r>
            <a:r>
              <a:rPr lang="ru-RU" sz="1600" dirty="0">
                <a:solidFill>
                  <a:schemeClr val="accent5">
                    <a:lumMod val="50000"/>
                  </a:schemeClr>
                </a:solidFill>
                <a:latin typeface="Times New Roman" panose="02020603050405020304" pitchFamily="18" charset="0"/>
                <a:cs typeface="Times New Roman" panose="02020603050405020304" pitchFamily="18" charset="0"/>
              </a:rPr>
              <a:t>включает: танк «Т-34», стилобат с 44-метровой стелой и двумя 122-мм артиллерийскими орудиями, зал боевой славы, обелиск с наименованием фронтов и армий, сражавшихся на южном фасе Курской дуги, макет боевого самолета, огневые позиции, сохранившиеся с времен Великой Отечественной войны, могилу артиллеристов, 76-мм пушку «ЗИС-3», часовню Георгия Победоносца и Вечный огонь. В экспозиции зала боевой славы представлены предметы, рассказывающие о событиях Великой Отечественной войны на </a:t>
            </a:r>
            <a:r>
              <a:rPr lang="ru-RU" sz="1600" dirty="0" err="1">
                <a:solidFill>
                  <a:schemeClr val="accent5">
                    <a:lumMod val="50000"/>
                  </a:schemeClr>
                </a:solidFill>
                <a:latin typeface="Times New Roman" panose="02020603050405020304" pitchFamily="18" charset="0"/>
                <a:cs typeface="Times New Roman" panose="02020603050405020304" pitchFamily="18" charset="0"/>
              </a:rPr>
              <a:t>Белгородчине</a:t>
            </a:r>
            <a:r>
              <a:rPr lang="ru-RU" sz="1600" dirty="0">
                <a:solidFill>
                  <a:schemeClr val="accent5">
                    <a:lumMod val="50000"/>
                  </a:schemeClr>
                </a:solidFill>
                <a:latin typeface="Times New Roman" panose="02020603050405020304" pitchFamily="18" charset="0"/>
                <a:cs typeface="Times New Roman" panose="02020603050405020304" pitchFamily="18" charset="0"/>
              </a:rPr>
              <a:t>, образцы оружия, личные вещи, документы, фотографии участников военных действий, военачальников – командующих фронтами И. С. Конева, Н. Ф. Ватутина, маршала Г. К. Жукова.</a:t>
            </a:r>
          </a:p>
        </p:txBody>
      </p:sp>
      <p:sp>
        <p:nvSpPr>
          <p:cNvPr id="10" name="Прямоугольник 9"/>
          <p:cNvSpPr/>
          <p:nvPr/>
        </p:nvSpPr>
        <p:spPr>
          <a:xfrm>
            <a:off x="3692768" y="1476158"/>
            <a:ext cx="3564822" cy="830997"/>
          </a:xfrm>
          <a:prstGeom prst="rect">
            <a:avLst/>
          </a:prstGeom>
        </p:spPr>
        <p:txBody>
          <a:bodyPr wrap="square">
            <a:spAutoFit/>
          </a:bodyPr>
          <a:lstStyle/>
          <a:p>
            <a:pPr algn="just"/>
            <a:r>
              <a:rPr lang="ru-RU" sz="1600" dirty="0" smtClean="0">
                <a:solidFill>
                  <a:schemeClr val="accent6">
                    <a:lumMod val="50000"/>
                  </a:schemeClr>
                </a:solidFill>
                <a:latin typeface="Times New Roman" panose="02020603050405020304" pitchFamily="18" charset="0"/>
                <a:cs typeface="Times New Roman" panose="02020603050405020304" pitchFamily="18" charset="0"/>
              </a:rPr>
              <a:t>     Мемориал </a:t>
            </a:r>
          </a:p>
          <a:p>
            <a:pPr algn="just"/>
            <a:r>
              <a:rPr lang="ru-RU" sz="1600" dirty="0" smtClean="0">
                <a:solidFill>
                  <a:schemeClr val="accent6">
                    <a:lumMod val="50000"/>
                  </a:schemeClr>
                </a:solidFill>
                <a:latin typeface="Times New Roman" panose="02020603050405020304" pitchFamily="18" charset="0"/>
                <a:cs typeface="Times New Roman" panose="02020603050405020304" pitchFamily="18" charset="0"/>
              </a:rPr>
              <a:t>«</a:t>
            </a:r>
            <a:r>
              <a:rPr lang="ru-RU" sz="1600" dirty="0">
                <a:solidFill>
                  <a:schemeClr val="accent6">
                    <a:lumMod val="50000"/>
                  </a:schemeClr>
                </a:solidFill>
                <a:latin typeface="Times New Roman" panose="02020603050405020304" pitchFamily="18" charset="0"/>
                <a:cs typeface="Times New Roman" panose="02020603050405020304" pitchFamily="18" charset="0"/>
              </a:rPr>
              <a:t>В честь героев </a:t>
            </a:r>
            <a:endParaRPr lang="ru-RU" sz="1600" dirty="0" smtClean="0">
              <a:solidFill>
                <a:schemeClr val="accent6">
                  <a:lumMod val="50000"/>
                </a:schemeClr>
              </a:solidFill>
              <a:latin typeface="Times New Roman" panose="02020603050405020304" pitchFamily="18" charset="0"/>
              <a:cs typeface="Times New Roman" panose="02020603050405020304" pitchFamily="18" charset="0"/>
            </a:endParaRPr>
          </a:p>
          <a:p>
            <a:pPr algn="just"/>
            <a:r>
              <a:rPr lang="ru-RU" sz="1600" dirty="0" smtClean="0">
                <a:solidFill>
                  <a:schemeClr val="accent6">
                    <a:lumMod val="50000"/>
                  </a:schemeClr>
                </a:solidFill>
                <a:latin typeface="Times New Roman" panose="02020603050405020304" pitchFamily="18" charset="0"/>
                <a:cs typeface="Times New Roman" panose="02020603050405020304" pitchFamily="18" charset="0"/>
              </a:rPr>
              <a:t>Курской </a:t>
            </a:r>
            <a:r>
              <a:rPr lang="ru-RU" sz="1600" dirty="0">
                <a:solidFill>
                  <a:schemeClr val="accent6">
                    <a:lumMod val="50000"/>
                  </a:schemeClr>
                </a:solidFill>
                <a:latin typeface="Times New Roman" panose="02020603050405020304" pitchFamily="18" charset="0"/>
                <a:cs typeface="Times New Roman" panose="02020603050405020304" pitchFamily="18" charset="0"/>
              </a:rPr>
              <a:t>битвы» </a:t>
            </a:r>
          </a:p>
        </p:txBody>
      </p:sp>
      <p:pic>
        <p:nvPicPr>
          <p:cNvPr id="11" name="Picture 2" descr="https://avatars.mds.yandex.net/get-altay/6236523/2a00000180ff108d6109328aaac94fe28128/ori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5253" y="1194865"/>
            <a:ext cx="2644060" cy="17593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6276256" y="1092776"/>
            <a:ext cx="2647073" cy="3798476"/>
          </a:xfrm>
          <a:prstGeom prst="rect">
            <a:avLst/>
          </a:prstGeom>
        </p:spPr>
        <p:txBody>
          <a:bodyPr wrap="square">
            <a:spAutoFit/>
          </a:bodyPr>
          <a:lstStyle/>
          <a:p>
            <a:pPr fontAlgn="base">
              <a:lnSpc>
                <a:spcPts val="1700"/>
              </a:lnSpc>
            </a:pPr>
            <a:r>
              <a:rPr lang="ru-RU" sz="1100" dirty="0" smtClean="0">
                <a:solidFill>
                  <a:schemeClr val="accent5">
                    <a:lumMod val="50000"/>
                  </a:schemeClr>
                </a:solidFill>
                <a:latin typeface="Times New Roman" panose="02020603050405020304" pitchFamily="18" charset="0"/>
                <a:cs typeface="Times New Roman" panose="02020603050405020304" pitchFamily="18" charset="0"/>
              </a:rPr>
              <a:t>Русь </a:t>
            </a:r>
            <a:r>
              <a:rPr lang="ru-RU" sz="1100" dirty="0">
                <a:solidFill>
                  <a:schemeClr val="accent5">
                    <a:lumMod val="50000"/>
                  </a:schemeClr>
                </a:solidFill>
                <a:latin typeface="Times New Roman" panose="02020603050405020304" pitchFamily="18" charset="0"/>
                <a:cs typeface="Times New Roman" panose="02020603050405020304" pitchFamily="18" charset="0"/>
              </a:rPr>
              <a:t>спасая от бесчинства хана,</a:t>
            </a:r>
            <a:br>
              <a:rPr lang="ru-RU" sz="1100" dirty="0">
                <a:solidFill>
                  <a:schemeClr val="accent5">
                    <a:lumMod val="50000"/>
                  </a:schemeClr>
                </a:solidFill>
                <a:latin typeface="Times New Roman" panose="02020603050405020304" pitchFamily="18" charset="0"/>
                <a:cs typeface="Times New Roman" panose="02020603050405020304" pitchFamily="18" charset="0"/>
              </a:rPr>
            </a:br>
            <a:r>
              <a:rPr lang="ru-RU" sz="1100" dirty="0">
                <a:solidFill>
                  <a:schemeClr val="accent5">
                    <a:lumMod val="50000"/>
                  </a:schemeClr>
                </a:solidFill>
                <a:latin typeface="Times New Roman" panose="02020603050405020304" pitchFamily="18" charset="0"/>
                <a:cs typeface="Times New Roman" panose="02020603050405020304" pitchFamily="18" charset="0"/>
              </a:rPr>
              <a:t>Белгород, Валуйки и Оскол.</a:t>
            </a:r>
            <a:br>
              <a:rPr lang="ru-RU" sz="1100" dirty="0">
                <a:solidFill>
                  <a:schemeClr val="accent5">
                    <a:lumMod val="50000"/>
                  </a:schemeClr>
                </a:solidFill>
                <a:latin typeface="Times New Roman" panose="02020603050405020304" pitchFamily="18" charset="0"/>
                <a:cs typeface="Times New Roman" panose="02020603050405020304" pitchFamily="18" charset="0"/>
              </a:rPr>
            </a:br>
            <a:r>
              <a:rPr lang="ru-RU" sz="1100" dirty="0">
                <a:solidFill>
                  <a:schemeClr val="accent5">
                    <a:lumMod val="50000"/>
                  </a:schemeClr>
                </a:solidFill>
                <a:latin typeface="Times New Roman" panose="02020603050405020304" pitchFamily="18" charset="0"/>
                <a:cs typeface="Times New Roman" panose="02020603050405020304" pitchFamily="18" charset="0"/>
              </a:rPr>
              <a:t>Крепостями встали, как Титаны,</a:t>
            </a:r>
            <a:br>
              <a:rPr lang="ru-RU" sz="1100" dirty="0">
                <a:solidFill>
                  <a:schemeClr val="accent5">
                    <a:lumMod val="50000"/>
                  </a:schemeClr>
                </a:solidFill>
                <a:latin typeface="Times New Roman" panose="02020603050405020304" pitchFamily="18" charset="0"/>
                <a:cs typeface="Times New Roman" panose="02020603050405020304" pitchFamily="18" charset="0"/>
              </a:rPr>
            </a:br>
            <a:r>
              <a:rPr lang="ru-RU" sz="1100" dirty="0">
                <a:solidFill>
                  <a:schemeClr val="accent5">
                    <a:lumMod val="50000"/>
                  </a:schemeClr>
                </a:solidFill>
                <a:latin typeface="Times New Roman" panose="02020603050405020304" pitchFamily="18" charset="0"/>
                <a:cs typeface="Times New Roman" panose="02020603050405020304" pitchFamily="18" charset="0"/>
              </a:rPr>
              <a:t>И защиту русский люд обрёл.</a:t>
            </a:r>
            <a:br>
              <a:rPr lang="ru-RU" sz="1100" dirty="0">
                <a:solidFill>
                  <a:schemeClr val="accent5">
                    <a:lumMod val="50000"/>
                  </a:schemeClr>
                </a:solidFill>
                <a:latin typeface="Times New Roman" panose="02020603050405020304" pitchFamily="18" charset="0"/>
                <a:cs typeface="Times New Roman" panose="02020603050405020304" pitchFamily="18" charset="0"/>
              </a:rPr>
            </a:br>
            <a:r>
              <a:rPr lang="ru-RU" sz="1100" dirty="0">
                <a:solidFill>
                  <a:schemeClr val="accent5">
                    <a:lumMod val="50000"/>
                  </a:schemeClr>
                </a:solidFill>
                <a:latin typeface="Times New Roman" panose="02020603050405020304" pitchFamily="18" charset="0"/>
                <a:cs typeface="Times New Roman" panose="02020603050405020304" pitchFamily="18" charset="0"/>
              </a:rPr>
              <a:t>Белый город, горы меловые,</a:t>
            </a:r>
            <a:br>
              <a:rPr lang="ru-RU" sz="1100" dirty="0">
                <a:solidFill>
                  <a:schemeClr val="accent5">
                    <a:lumMod val="50000"/>
                  </a:schemeClr>
                </a:solidFill>
                <a:latin typeface="Times New Roman" panose="02020603050405020304" pitchFamily="18" charset="0"/>
                <a:cs typeface="Times New Roman" panose="02020603050405020304" pitchFamily="18" charset="0"/>
              </a:rPr>
            </a:br>
            <a:r>
              <a:rPr lang="ru-RU" sz="1100" dirty="0">
                <a:solidFill>
                  <a:schemeClr val="accent5">
                    <a:lumMod val="50000"/>
                  </a:schemeClr>
                </a:solidFill>
                <a:latin typeface="Times New Roman" panose="02020603050405020304" pitchFamily="18" charset="0"/>
                <a:cs typeface="Times New Roman" panose="02020603050405020304" pitchFamily="18" charset="0"/>
              </a:rPr>
              <a:t>Доблесть, честь и трудовой прорыв,</a:t>
            </a:r>
            <a:br>
              <a:rPr lang="ru-RU" sz="1100" dirty="0">
                <a:solidFill>
                  <a:schemeClr val="accent5">
                    <a:lumMod val="50000"/>
                  </a:schemeClr>
                </a:solidFill>
                <a:latin typeface="Times New Roman" panose="02020603050405020304" pitchFamily="18" charset="0"/>
                <a:cs typeface="Times New Roman" panose="02020603050405020304" pitchFamily="18" charset="0"/>
              </a:rPr>
            </a:br>
            <a:r>
              <a:rPr lang="ru-RU" sz="1100" dirty="0">
                <a:solidFill>
                  <a:schemeClr val="accent5">
                    <a:lumMod val="50000"/>
                  </a:schemeClr>
                </a:solidFill>
                <a:latin typeface="Times New Roman" panose="02020603050405020304" pitchFamily="18" charset="0"/>
                <a:cs typeface="Times New Roman" panose="02020603050405020304" pitchFamily="18" charset="0"/>
              </a:rPr>
              <a:t>Гордость ты, </a:t>
            </a:r>
            <a:r>
              <a:rPr lang="ru-RU" sz="1100" dirty="0" smtClean="0">
                <a:solidFill>
                  <a:schemeClr val="accent5">
                    <a:lumMod val="50000"/>
                  </a:schemeClr>
                </a:solidFill>
                <a:latin typeface="Times New Roman" panose="02020603050405020304" pitchFamily="18" charset="0"/>
                <a:cs typeface="Times New Roman" panose="02020603050405020304" pitchFamily="18" charset="0"/>
              </a:rPr>
              <a:t>жемчужина </a:t>
            </a:r>
            <a:r>
              <a:rPr lang="ru-RU" sz="1100" dirty="0">
                <a:solidFill>
                  <a:schemeClr val="accent5">
                    <a:lumMod val="50000"/>
                  </a:schemeClr>
                </a:solidFill>
                <a:latin typeface="Times New Roman" panose="02020603050405020304" pitchFamily="18" charset="0"/>
                <a:cs typeface="Times New Roman" panose="02020603050405020304" pitchFamily="18" charset="0"/>
              </a:rPr>
              <a:t>России,</a:t>
            </a:r>
            <a:br>
              <a:rPr lang="ru-RU" sz="1100" dirty="0">
                <a:solidFill>
                  <a:schemeClr val="accent5">
                    <a:lumMod val="50000"/>
                  </a:schemeClr>
                </a:solidFill>
                <a:latin typeface="Times New Roman" panose="02020603050405020304" pitchFamily="18" charset="0"/>
                <a:cs typeface="Times New Roman" panose="02020603050405020304" pitchFamily="18" charset="0"/>
              </a:rPr>
            </a:br>
            <a:r>
              <a:rPr lang="ru-RU" sz="1100" dirty="0">
                <a:solidFill>
                  <a:schemeClr val="accent5">
                    <a:lumMod val="50000"/>
                  </a:schemeClr>
                </a:solidFill>
                <a:latin typeface="Times New Roman" panose="02020603050405020304" pitchFamily="18" charset="0"/>
                <a:cs typeface="Times New Roman" panose="02020603050405020304" pitchFamily="18" charset="0"/>
              </a:rPr>
              <a:t>Ты на страже мира, всех  укрыв.</a:t>
            </a:r>
            <a:br>
              <a:rPr lang="ru-RU" sz="1100" dirty="0">
                <a:solidFill>
                  <a:schemeClr val="accent5">
                    <a:lumMod val="50000"/>
                  </a:schemeClr>
                </a:solidFill>
                <a:latin typeface="Times New Roman" panose="02020603050405020304" pitchFamily="18" charset="0"/>
                <a:cs typeface="Times New Roman" panose="02020603050405020304" pitchFamily="18" charset="0"/>
              </a:rPr>
            </a:br>
            <a:r>
              <a:rPr lang="ru-RU" sz="1100" dirty="0">
                <a:solidFill>
                  <a:schemeClr val="accent5">
                    <a:lumMod val="50000"/>
                  </a:schemeClr>
                </a:solidFill>
                <a:latin typeface="Times New Roman" panose="02020603050405020304" pitchFamily="18" charset="0"/>
                <a:cs typeface="Times New Roman" panose="02020603050405020304" pitchFamily="18" charset="0"/>
              </a:rPr>
              <a:t>Откликаясь на призыв Петра,</a:t>
            </a:r>
            <a:br>
              <a:rPr lang="ru-RU" sz="1100" dirty="0">
                <a:solidFill>
                  <a:schemeClr val="accent5">
                    <a:lumMod val="50000"/>
                  </a:schemeClr>
                </a:solidFill>
                <a:latin typeface="Times New Roman" panose="02020603050405020304" pitchFamily="18" charset="0"/>
                <a:cs typeface="Times New Roman" panose="02020603050405020304" pitchFamily="18" charset="0"/>
              </a:rPr>
            </a:br>
            <a:r>
              <a:rPr lang="ru-RU" sz="1100" dirty="0">
                <a:solidFill>
                  <a:schemeClr val="accent5">
                    <a:lumMod val="50000"/>
                  </a:schemeClr>
                </a:solidFill>
                <a:latin typeface="Times New Roman" panose="02020603050405020304" pitchFamily="18" charset="0"/>
                <a:cs typeface="Times New Roman" panose="02020603050405020304" pitchFamily="18" charset="0"/>
              </a:rPr>
              <a:t>Выдвигалась белгородцев рать,</a:t>
            </a:r>
            <a:br>
              <a:rPr lang="ru-RU" sz="1100" dirty="0">
                <a:solidFill>
                  <a:schemeClr val="accent5">
                    <a:lumMod val="50000"/>
                  </a:schemeClr>
                </a:solidFill>
                <a:latin typeface="Times New Roman" panose="02020603050405020304" pitchFamily="18" charset="0"/>
                <a:cs typeface="Times New Roman" panose="02020603050405020304" pitchFamily="18" charset="0"/>
              </a:rPr>
            </a:br>
            <a:r>
              <a:rPr lang="ru-RU" sz="1100" dirty="0">
                <a:solidFill>
                  <a:schemeClr val="accent5">
                    <a:lumMod val="50000"/>
                  </a:schemeClr>
                </a:solidFill>
                <a:latin typeface="Times New Roman" panose="02020603050405020304" pitchFamily="18" charset="0"/>
                <a:cs typeface="Times New Roman" panose="02020603050405020304" pitchFamily="18" charset="0"/>
              </a:rPr>
              <a:t>Свергли супостата Карла - льва,</a:t>
            </a:r>
            <a:br>
              <a:rPr lang="ru-RU" sz="1100" dirty="0">
                <a:solidFill>
                  <a:schemeClr val="accent5">
                    <a:lumMod val="50000"/>
                  </a:schemeClr>
                </a:solidFill>
                <a:latin typeface="Times New Roman" panose="02020603050405020304" pitchFamily="18" charset="0"/>
                <a:cs typeface="Times New Roman" panose="02020603050405020304" pitchFamily="18" charset="0"/>
              </a:rPr>
            </a:br>
            <a:r>
              <a:rPr lang="ru-RU" sz="1100" dirty="0">
                <a:solidFill>
                  <a:schemeClr val="accent5">
                    <a:lumMod val="50000"/>
                  </a:schemeClr>
                </a:solidFill>
                <a:latin typeface="Times New Roman" panose="02020603050405020304" pitchFamily="18" charset="0"/>
                <a:cs typeface="Times New Roman" panose="02020603050405020304" pitchFamily="18" charset="0"/>
              </a:rPr>
              <a:t>Гербу нашему в веках теперь сиять.</a:t>
            </a:r>
            <a:br>
              <a:rPr lang="ru-RU" sz="1100" dirty="0">
                <a:solidFill>
                  <a:schemeClr val="accent5">
                    <a:lumMod val="50000"/>
                  </a:schemeClr>
                </a:solidFill>
                <a:latin typeface="Times New Roman" panose="02020603050405020304" pitchFamily="18" charset="0"/>
                <a:cs typeface="Times New Roman" panose="02020603050405020304" pitchFamily="18" charset="0"/>
              </a:rPr>
            </a:br>
            <a:r>
              <a:rPr lang="ru-RU" sz="1100" dirty="0">
                <a:solidFill>
                  <a:schemeClr val="accent5">
                    <a:lumMod val="50000"/>
                  </a:schemeClr>
                </a:solidFill>
                <a:latin typeface="Times New Roman" panose="02020603050405020304" pitchFamily="18" charset="0"/>
                <a:cs typeface="Times New Roman" panose="02020603050405020304" pitchFamily="18" charset="0"/>
              </a:rPr>
              <a:t>Не остались в стороне, когда шёл враг,</a:t>
            </a:r>
            <a:br>
              <a:rPr lang="ru-RU" sz="1100" dirty="0">
                <a:solidFill>
                  <a:schemeClr val="accent5">
                    <a:lumMod val="50000"/>
                  </a:schemeClr>
                </a:solidFill>
                <a:latin typeface="Times New Roman" panose="02020603050405020304" pitchFamily="18" charset="0"/>
                <a:cs typeface="Times New Roman" panose="02020603050405020304" pitchFamily="18" charset="0"/>
              </a:rPr>
            </a:br>
            <a:r>
              <a:rPr lang="ru-RU" sz="1100" dirty="0">
                <a:solidFill>
                  <a:schemeClr val="accent5">
                    <a:lumMod val="50000"/>
                  </a:schemeClr>
                </a:solidFill>
                <a:latin typeface="Times New Roman" panose="02020603050405020304" pitchFamily="18" charset="0"/>
                <a:cs typeface="Times New Roman" panose="02020603050405020304" pitchFamily="18" charset="0"/>
              </a:rPr>
              <a:t>Подчиняясь </a:t>
            </a:r>
            <a:r>
              <a:rPr lang="ru-RU" sz="1100" dirty="0" smtClean="0">
                <a:solidFill>
                  <a:schemeClr val="accent5">
                    <a:lumMod val="50000"/>
                  </a:schemeClr>
                </a:solidFill>
                <a:latin typeface="Times New Roman" panose="02020603050405020304" pitchFamily="18" charset="0"/>
                <a:cs typeface="Times New Roman" panose="02020603050405020304" pitchFamily="18" charset="0"/>
              </a:rPr>
              <a:t>фюрерской </a:t>
            </a:r>
            <a:r>
              <a:rPr lang="ru-RU" sz="1100" dirty="0">
                <a:solidFill>
                  <a:schemeClr val="accent5">
                    <a:lumMod val="50000"/>
                  </a:schemeClr>
                </a:solidFill>
                <a:latin typeface="Times New Roman" panose="02020603050405020304" pitchFamily="18" charset="0"/>
                <a:cs typeface="Times New Roman" panose="02020603050405020304" pitchFamily="18" charset="0"/>
              </a:rPr>
              <a:t>злой воле,</a:t>
            </a:r>
            <a:br>
              <a:rPr lang="ru-RU" sz="1100" dirty="0">
                <a:solidFill>
                  <a:schemeClr val="accent5">
                    <a:lumMod val="50000"/>
                  </a:schemeClr>
                </a:solidFill>
                <a:latin typeface="Times New Roman" panose="02020603050405020304" pitchFamily="18" charset="0"/>
                <a:cs typeface="Times New Roman" panose="02020603050405020304" pitchFamily="18" charset="0"/>
              </a:rPr>
            </a:br>
            <a:r>
              <a:rPr lang="ru-RU" sz="1100" dirty="0">
                <a:solidFill>
                  <a:schemeClr val="accent5">
                    <a:lumMod val="50000"/>
                  </a:schemeClr>
                </a:solidFill>
                <a:latin typeface="Times New Roman" panose="02020603050405020304" pitchFamily="18" charset="0"/>
                <a:cs typeface="Times New Roman" panose="02020603050405020304" pitchFamily="18" charset="0"/>
              </a:rPr>
              <a:t>Вознеся, до неба, свой </a:t>
            </a:r>
            <a:r>
              <a:rPr lang="ru-RU" sz="1100" dirty="0" smtClean="0">
                <a:solidFill>
                  <a:schemeClr val="accent5">
                    <a:lumMod val="50000"/>
                  </a:schemeClr>
                </a:solidFill>
                <a:latin typeface="Times New Roman" panose="02020603050405020304" pitchFamily="18" charset="0"/>
                <a:cs typeface="Times New Roman" panose="02020603050405020304" pitchFamily="18" charset="0"/>
              </a:rPr>
              <a:t>рейхстаг,</a:t>
            </a:r>
            <a:r>
              <a:rPr lang="ru-RU" sz="1100" dirty="0">
                <a:solidFill>
                  <a:schemeClr val="accent5">
                    <a:lumMod val="50000"/>
                  </a:schemeClr>
                </a:solidFill>
                <a:latin typeface="Times New Roman" panose="02020603050405020304" pitchFamily="18" charset="0"/>
                <a:cs typeface="Times New Roman" panose="02020603050405020304" pitchFamily="18" charset="0"/>
              </a:rPr>
              <a:t/>
            </a:r>
            <a:br>
              <a:rPr lang="ru-RU" sz="1100" dirty="0">
                <a:solidFill>
                  <a:schemeClr val="accent5">
                    <a:lumMod val="50000"/>
                  </a:schemeClr>
                </a:solidFill>
                <a:latin typeface="Times New Roman" panose="02020603050405020304" pitchFamily="18" charset="0"/>
                <a:cs typeface="Times New Roman" panose="02020603050405020304" pitchFamily="18" charset="0"/>
              </a:rPr>
            </a:br>
            <a:r>
              <a:rPr lang="ru-RU" sz="1100" dirty="0">
                <a:solidFill>
                  <a:schemeClr val="accent5">
                    <a:lumMod val="50000"/>
                  </a:schemeClr>
                </a:solidFill>
                <a:latin typeface="Times New Roman" panose="02020603050405020304" pitchFamily="18" charset="0"/>
                <a:cs typeface="Times New Roman" panose="02020603050405020304" pitchFamily="18" charset="0"/>
              </a:rPr>
              <a:t>Мы ответили на Прохоровском поле.</a:t>
            </a:r>
            <a:br>
              <a:rPr lang="ru-RU" sz="1100" dirty="0">
                <a:solidFill>
                  <a:schemeClr val="accent5">
                    <a:lumMod val="50000"/>
                  </a:schemeClr>
                </a:solidFill>
                <a:latin typeface="Times New Roman" panose="02020603050405020304" pitchFamily="18" charset="0"/>
                <a:cs typeface="Times New Roman" panose="02020603050405020304" pitchFamily="18" charset="0"/>
              </a:rPr>
            </a:br>
            <a:endParaRPr lang="ru-RU" sz="11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6686566" y="401782"/>
            <a:ext cx="4495713" cy="358047"/>
          </a:xfrm>
          <a:prstGeom prst="rect">
            <a:avLst/>
          </a:prstGeom>
        </p:spPr>
        <p:txBody>
          <a:bodyPr wrap="square">
            <a:spAutoFit/>
          </a:bodyPr>
          <a:lstStyle/>
          <a:p>
            <a:pPr>
              <a:lnSpc>
                <a:spcPts val="2200"/>
              </a:lnSpc>
            </a:pPr>
            <a:r>
              <a:rPr lang="ru-RU" b="1" dirty="0">
                <a:solidFill>
                  <a:srgbClr val="FF0000"/>
                </a:solidFill>
                <a:latin typeface="Times New Roman" panose="02020603050405020304" pitchFamily="18" charset="0"/>
                <a:cs typeface="Times New Roman" panose="02020603050405020304" pitchFamily="18" charset="0"/>
              </a:rPr>
              <a:t>Семьдесят лет Белгородской </a:t>
            </a:r>
            <a:r>
              <a:rPr lang="ru-RU" b="1" dirty="0" smtClean="0">
                <a:solidFill>
                  <a:srgbClr val="FF0000"/>
                </a:solidFill>
                <a:latin typeface="Times New Roman" panose="02020603050405020304" pitchFamily="18" charset="0"/>
                <a:cs typeface="Times New Roman" panose="02020603050405020304" pitchFamily="18" charset="0"/>
              </a:rPr>
              <a:t>области</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9056432" y="641884"/>
            <a:ext cx="1733360" cy="276999"/>
          </a:xfrm>
          <a:prstGeom prst="rect">
            <a:avLst/>
          </a:prstGeom>
        </p:spPr>
        <p:txBody>
          <a:bodyPr wrap="none">
            <a:spAutoFit/>
          </a:bodyPr>
          <a:lstStyle/>
          <a:p>
            <a:pPr fontAlgn="base"/>
            <a:r>
              <a:rPr lang="ru-RU" sz="1200" u="sng" dirty="0" smtClean="0">
                <a:solidFill>
                  <a:srgbClr val="000000"/>
                </a:solidFill>
                <a:latin typeface="Times New Roman" panose="02020603050405020304" pitchFamily="18" charset="0"/>
                <a:cs typeface="Times New Roman" panose="02020603050405020304" pitchFamily="18" charset="0"/>
                <a:hlinkClick r:id="rId5"/>
              </a:rPr>
              <a:t>Елена </a:t>
            </a:r>
            <a:r>
              <a:rPr lang="ru-RU" sz="1200" u="sng" dirty="0" err="1">
                <a:solidFill>
                  <a:srgbClr val="000000"/>
                </a:solidFill>
                <a:latin typeface="Times New Roman" panose="02020603050405020304" pitchFamily="18" charset="0"/>
                <a:cs typeface="Times New Roman" panose="02020603050405020304" pitchFamily="18" charset="0"/>
                <a:hlinkClick r:id="rId5"/>
              </a:rPr>
              <a:t>Бесхмельницына</a:t>
            </a:r>
            <a:endParaRPr lang="ru-RU" sz="1200" u="sng" dirty="0">
              <a:solidFill>
                <a:srgbClr val="000000"/>
              </a:solidFill>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8761761" y="1051311"/>
            <a:ext cx="2593500" cy="3580467"/>
          </a:xfrm>
          <a:prstGeom prst="rect">
            <a:avLst/>
          </a:prstGeom>
        </p:spPr>
        <p:txBody>
          <a:bodyPr wrap="square">
            <a:spAutoFit/>
          </a:bodyPr>
          <a:lstStyle/>
          <a:p>
            <a:pPr fontAlgn="base">
              <a:lnSpc>
                <a:spcPts val="1700"/>
              </a:lnSpc>
            </a:pPr>
            <a:r>
              <a:rPr lang="ru-RU" sz="1100" dirty="0">
                <a:solidFill>
                  <a:schemeClr val="accent5">
                    <a:lumMod val="50000"/>
                  </a:schemeClr>
                </a:solidFill>
                <a:latin typeface="Times New Roman" panose="02020603050405020304" pitchFamily="18" charset="0"/>
                <a:cs typeface="Times New Roman" panose="02020603050405020304" pitchFamily="18" charset="0"/>
              </a:rPr>
              <a:t>Из разрухи поднимая край,</a:t>
            </a:r>
            <a:br>
              <a:rPr lang="ru-RU" sz="1100" dirty="0">
                <a:solidFill>
                  <a:schemeClr val="accent5">
                    <a:lumMod val="50000"/>
                  </a:schemeClr>
                </a:solidFill>
                <a:latin typeface="Times New Roman" panose="02020603050405020304" pitchFamily="18" charset="0"/>
                <a:cs typeface="Times New Roman" panose="02020603050405020304" pitchFamily="18" charset="0"/>
              </a:rPr>
            </a:br>
            <a:r>
              <a:rPr lang="ru-RU" sz="1100" dirty="0">
                <a:solidFill>
                  <a:schemeClr val="accent5">
                    <a:lumMod val="50000"/>
                  </a:schemeClr>
                </a:solidFill>
                <a:latin typeface="Times New Roman" panose="02020603050405020304" pitchFamily="18" charset="0"/>
                <a:cs typeface="Times New Roman" panose="02020603050405020304" pitchFamily="18" charset="0"/>
              </a:rPr>
              <a:t>Сеяли  хлеба, металл ковали,</a:t>
            </a:r>
            <a:br>
              <a:rPr lang="ru-RU" sz="1100" dirty="0">
                <a:solidFill>
                  <a:schemeClr val="accent5">
                    <a:lumMod val="50000"/>
                  </a:schemeClr>
                </a:solidFill>
                <a:latin typeface="Times New Roman" panose="02020603050405020304" pitchFamily="18" charset="0"/>
                <a:cs typeface="Times New Roman" panose="02020603050405020304" pitchFamily="18" charset="0"/>
              </a:rPr>
            </a:br>
            <a:r>
              <a:rPr lang="ru-RU" sz="1100" dirty="0">
                <a:solidFill>
                  <a:schemeClr val="accent5">
                    <a:lumMod val="50000"/>
                  </a:schemeClr>
                </a:solidFill>
                <a:latin typeface="Times New Roman" panose="02020603050405020304" pitchFamily="18" charset="0"/>
                <a:cs typeface="Times New Roman" panose="02020603050405020304" pitchFamily="18" charset="0"/>
              </a:rPr>
              <a:t>Собирали знатный урожай,</a:t>
            </a:r>
            <a:br>
              <a:rPr lang="ru-RU" sz="1100" dirty="0">
                <a:solidFill>
                  <a:schemeClr val="accent5">
                    <a:lumMod val="50000"/>
                  </a:schemeClr>
                </a:solidFill>
                <a:latin typeface="Times New Roman" panose="02020603050405020304" pitchFamily="18" charset="0"/>
                <a:cs typeface="Times New Roman" panose="02020603050405020304" pitchFamily="18" charset="0"/>
              </a:rPr>
            </a:br>
            <a:r>
              <a:rPr lang="ru-RU" sz="1100" dirty="0">
                <a:solidFill>
                  <a:schemeClr val="accent5">
                    <a:lumMod val="50000"/>
                  </a:schemeClr>
                </a:solidFill>
                <a:latin typeface="Times New Roman" panose="02020603050405020304" pitchFamily="18" charset="0"/>
                <a:cs typeface="Times New Roman" panose="02020603050405020304" pitchFamily="18" charset="0"/>
              </a:rPr>
              <a:t>На "гора" руду мы выдавали.</a:t>
            </a:r>
            <a:br>
              <a:rPr lang="ru-RU" sz="1100" dirty="0">
                <a:solidFill>
                  <a:schemeClr val="accent5">
                    <a:lumMod val="50000"/>
                  </a:schemeClr>
                </a:solidFill>
                <a:latin typeface="Times New Roman" panose="02020603050405020304" pitchFamily="18" charset="0"/>
                <a:cs typeface="Times New Roman" panose="02020603050405020304" pitchFamily="18" charset="0"/>
              </a:rPr>
            </a:br>
            <a:r>
              <a:rPr lang="ru-RU" sz="1100" dirty="0">
                <a:solidFill>
                  <a:schemeClr val="accent5">
                    <a:lumMod val="50000"/>
                  </a:schemeClr>
                </a:solidFill>
                <a:latin typeface="Times New Roman" panose="02020603050405020304" pitchFamily="18" charset="0"/>
                <a:cs typeface="Times New Roman" panose="02020603050405020304" pitchFamily="18" charset="0"/>
              </a:rPr>
              <a:t>Чтобы область - наш родимый дом,</a:t>
            </a:r>
            <a:br>
              <a:rPr lang="ru-RU" sz="1100" dirty="0">
                <a:solidFill>
                  <a:schemeClr val="accent5">
                    <a:lumMod val="50000"/>
                  </a:schemeClr>
                </a:solidFill>
                <a:latin typeface="Times New Roman" panose="02020603050405020304" pitchFamily="18" charset="0"/>
                <a:cs typeface="Times New Roman" panose="02020603050405020304" pitchFamily="18" charset="0"/>
              </a:rPr>
            </a:br>
            <a:r>
              <a:rPr lang="ru-RU" sz="1100" dirty="0">
                <a:solidFill>
                  <a:schemeClr val="accent5">
                    <a:lumMod val="50000"/>
                  </a:schemeClr>
                </a:solidFill>
                <a:latin typeface="Times New Roman" panose="02020603050405020304" pitchFamily="18" charset="0"/>
                <a:cs typeface="Times New Roman" panose="02020603050405020304" pitchFamily="18" charset="0"/>
              </a:rPr>
              <a:t>Процветал и благодатным был,</a:t>
            </a:r>
            <a:br>
              <a:rPr lang="ru-RU" sz="1100" dirty="0">
                <a:solidFill>
                  <a:schemeClr val="accent5">
                    <a:lumMod val="50000"/>
                  </a:schemeClr>
                </a:solidFill>
                <a:latin typeface="Times New Roman" panose="02020603050405020304" pitchFamily="18" charset="0"/>
                <a:cs typeface="Times New Roman" panose="02020603050405020304" pitchFamily="18" charset="0"/>
              </a:rPr>
            </a:br>
            <a:r>
              <a:rPr lang="ru-RU" sz="1100" dirty="0">
                <a:solidFill>
                  <a:schemeClr val="accent5">
                    <a:lumMod val="50000"/>
                  </a:schemeClr>
                </a:solidFill>
                <a:latin typeface="Times New Roman" panose="02020603050405020304" pitchFamily="18" charset="0"/>
                <a:cs typeface="Times New Roman" panose="02020603050405020304" pitchFamily="18" charset="0"/>
              </a:rPr>
              <a:t>И сегодня, по - хозяйски, жизнь ведём,</a:t>
            </a:r>
            <a:br>
              <a:rPr lang="ru-RU" sz="1100" dirty="0">
                <a:solidFill>
                  <a:schemeClr val="accent5">
                    <a:lumMod val="50000"/>
                  </a:schemeClr>
                </a:solidFill>
                <a:latin typeface="Times New Roman" panose="02020603050405020304" pitchFamily="18" charset="0"/>
                <a:cs typeface="Times New Roman" panose="02020603050405020304" pitchFamily="18" charset="0"/>
              </a:rPr>
            </a:br>
            <a:r>
              <a:rPr lang="ru-RU" sz="1100" dirty="0">
                <a:solidFill>
                  <a:schemeClr val="accent5">
                    <a:lumMod val="50000"/>
                  </a:schemeClr>
                </a:solidFill>
                <a:latin typeface="Times New Roman" panose="02020603050405020304" pitchFamily="18" charset="0"/>
                <a:cs typeface="Times New Roman" panose="02020603050405020304" pitchFamily="18" charset="0"/>
              </a:rPr>
              <a:t>Отправляя в будущность посыл.</a:t>
            </a:r>
            <a:br>
              <a:rPr lang="ru-RU" sz="1100" dirty="0">
                <a:solidFill>
                  <a:schemeClr val="accent5">
                    <a:lumMod val="50000"/>
                  </a:schemeClr>
                </a:solidFill>
                <a:latin typeface="Times New Roman" panose="02020603050405020304" pitchFamily="18" charset="0"/>
                <a:cs typeface="Times New Roman" panose="02020603050405020304" pitchFamily="18" charset="0"/>
              </a:rPr>
            </a:br>
            <a:r>
              <a:rPr lang="ru-RU" sz="1100" dirty="0">
                <a:solidFill>
                  <a:schemeClr val="accent5">
                    <a:lumMod val="50000"/>
                  </a:schemeClr>
                </a:solidFill>
                <a:latin typeface="Times New Roman" panose="02020603050405020304" pitchFamily="18" charset="0"/>
                <a:cs typeface="Times New Roman" panose="02020603050405020304" pitchFamily="18" charset="0"/>
              </a:rPr>
              <a:t>Времена лихие проживём,</a:t>
            </a:r>
            <a:br>
              <a:rPr lang="ru-RU" sz="1100" dirty="0">
                <a:solidFill>
                  <a:schemeClr val="accent5">
                    <a:lumMod val="50000"/>
                  </a:schemeClr>
                </a:solidFill>
                <a:latin typeface="Times New Roman" panose="02020603050405020304" pitchFamily="18" charset="0"/>
                <a:cs typeface="Times New Roman" panose="02020603050405020304" pitchFamily="18" charset="0"/>
              </a:rPr>
            </a:br>
            <a:r>
              <a:rPr lang="ru-RU" sz="1100" dirty="0">
                <a:solidFill>
                  <a:schemeClr val="accent5">
                    <a:lumMod val="50000"/>
                  </a:schemeClr>
                </a:solidFill>
                <a:latin typeface="Times New Roman" panose="02020603050405020304" pitchFamily="18" charset="0"/>
                <a:cs typeface="Times New Roman" panose="02020603050405020304" pitchFamily="18" charset="0"/>
              </a:rPr>
              <a:t>Будет город белый наш сверкать,</a:t>
            </a:r>
            <a:br>
              <a:rPr lang="ru-RU" sz="1100" dirty="0">
                <a:solidFill>
                  <a:schemeClr val="accent5">
                    <a:lumMod val="50000"/>
                  </a:schemeClr>
                </a:solidFill>
                <a:latin typeface="Times New Roman" panose="02020603050405020304" pitchFamily="18" charset="0"/>
                <a:cs typeface="Times New Roman" panose="02020603050405020304" pitchFamily="18" charset="0"/>
              </a:rPr>
            </a:br>
            <a:r>
              <a:rPr lang="ru-RU" sz="1100" dirty="0">
                <a:solidFill>
                  <a:schemeClr val="accent5">
                    <a:lumMod val="50000"/>
                  </a:schemeClr>
                </a:solidFill>
                <a:latin typeface="Times New Roman" panose="02020603050405020304" pitchFamily="18" charset="0"/>
                <a:cs typeface="Times New Roman" panose="02020603050405020304" pitchFamily="18" charset="0"/>
              </a:rPr>
              <a:t>Мы былую красоту ему вернём,</a:t>
            </a:r>
            <a:br>
              <a:rPr lang="ru-RU" sz="1100" dirty="0">
                <a:solidFill>
                  <a:schemeClr val="accent5">
                    <a:lumMod val="50000"/>
                  </a:schemeClr>
                </a:solidFill>
                <a:latin typeface="Times New Roman" panose="02020603050405020304" pitchFamily="18" charset="0"/>
                <a:cs typeface="Times New Roman" panose="02020603050405020304" pitchFamily="18" charset="0"/>
              </a:rPr>
            </a:br>
            <a:r>
              <a:rPr lang="ru-RU" sz="1100" dirty="0">
                <a:solidFill>
                  <a:schemeClr val="accent5">
                    <a:lumMod val="50000"/>
                  </a:schemeClr>
                </a:solidFill>
                <a:latin typeface="Times New Roman" panose="02020603050405020304" pitchFamily="18" charset="0"/>
                <a:cs typeface="Times New Roman" panose="02020603050405020304" pitchFamily="18" charset="0"/>
              </a:rPr>
              <a:t>Многие лета ему стоять.</a:t>
            </a:r>
            <a:br>
              <a:rPr lang="ru-RU" sz="1100" dirty="0">
                <a:solidFill>
                  <a:schemeClr val="accent5">
                    <a:lumMod val="50000"/>
                  </a:schemeClr>
                </a:solidFill>
                <a:latin typeface="Times New Roman" panose="02020603050405020304" pitchFamily="18" charset="0"/>
                <a:cs typeface="Times New Roman" panose="02020603050405020304" pitchFamily="18" charset="0"/>
              </a:rPr>
            </a:br>
            <a:r>
              <a:rPr lang="ru-RU" sz="1100" dirty="0">
                <a:solidFill>
                  <a:schemeClr val="accent5">
                    <a:lumMod val="50000"/>
                  </a:schemeClr>
                </a:solidFill>
                <a:latin typeface="Times New Roman" panose="02020603050405020304" pitchFamily="18" charset="0"/>
                <a:cs typeface="Times New Roman" panose="02020603050405020304" pitchFamily="18" charset="0"/>
              </a:rPr>
              <a:t>Пусть ещё прекрасней станет край,</a:t>
            </a:r>
            <a:br>
              <a:rPr lang="ru-RU" sz="1100" dirty="0">
                <a:solidFill>
                  <a:schemeClr val="accent5">
                    <a:lumMod val="50000"/>
                  </a:schemeClr>
                </a:solidFill>
                <a:latin typeface="Times New Roman" panose="02020603050405020304" pitchFamily="18" charset="0"/>
                <a:cs typeface="Times New Roman" panose="02020603050405020304" pitchFamily="18" charset="0"/>
              </a:rPr>
            </a:br>
            <a:r>
              <a:rPr lang="ru-RU" sz="1100" dirty="0">
                <a:solidFill>
                  <a:schemeClr val="accent5">
                    <a:lumMod val="50000"/>
                  </a:schemeClr>
                </a:solidFill>
                <a:latin typeface="Times New Roman" panose="02020603050405020304" pitchFamily="18" charset="0"/>
                <a:cs typeface="Times New Roman" panose="02020603050405020304" pitchFamily="18" charset="0"/>
              </a:rPr>
              <a:t>Лучезарным, как весенняя заря,</a:t>
            </a:r>
            <a:br>
              <a:rPr lang="ru-RU" sz="1100" dirty="0">
                <a:solidFill>
                  <a:schemeClr val="accent5">
                    <a:lumMod val="50000"/>
                  </a:schemeClr>
                </a:solidFill>
                <a:latin typeface="Times New Roman" panose="02020603050405020304" pitchFamily="18" charset="0"/>
                <a:cs typeface="Times New Roman" panose="02020603050405020304" pitchFamily="18" charset="0"/>
              </a:rPr>
            </a:br>
            <a:r>
              <a:rPr lang="ru-RU" sz="1100" dirty="0">
                <a:solidFill>
                  <a:schemeClr val="accent5">
                    <a:lumMod val="50000"/>
                  </a:schemeClr>
                </a:solidFill>
                <a:latin typeface="Times New Roman" panose="02020603050405020304" pitchFamily="18" charset="0"/>
                <a:cs typeface="Times New Roman" panose="02020603050405020304" pitchFamily="18" charset="0"/>
              </a:rPr>
              <a:t>Русская земля, зелёный рай,</a:t>
            </a:r>
            <a:br>
              <a:rPr lang="ru-RU" sz="1100" dirty="0">
                <a:solidFill>
                  <a:schemeClr val="accent5">
                    <a:lumMod val="50000"/>
                  </a:schemeClr>
                </a:solidFill>
                <a:latin typeface="Times New Roman" panose="02020603050405020304" pitchFamily="18" charset="0"/>
                <a:cs typeface="Times New Roman" panose="02020603050405020304" pitchFamily="18" charset="0"/>
              </a:rPr>
            </a:br>
            <a:r>
              <a:rPr lang="ru-RU" sz="1100" dirty="0">
                <a:solidFill>
                  <a:schemeClr val="accent5">
                    <a:lumMod val="50000"/>
                  </a:schemeClr>
                </a:solidFill>
                <a:latin typeface="Times New Roman" panose="02020603050405020304" pitchFamily="18" charset="0"/>
                <a:cs typeface="Times New Roman" panose="02020603050405020304" pitchFamily="18" charset="0"/>
              </a:rPr>
              <a:t>Белгородчина любимая моя!</a:t>
            </a:r>
          </a:p>
        </p:txBody>
      </p:sp>
      <p:pic>
        <p:nvPicPr>
          <p:cNvPr id="14" name="Picture 2" descr="https://gas-kvas.com/grafic/uploads/posts/2024-01/gas-kvas-com-p-tsveti-geroyam-na-prozrachnom-fone-35.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03326" y="4800357"/>
            <a:ext cx="4951935" cy="1510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2733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lovesbook.ru/ssl/u/pic/78/1d4cb20f7e11e6a34b9647ff1e6304/-/%D0%BD%D0%B51.jpg"/>
          <p:cNvPicPr>
            <a:picLocks noChangeAspect="1" noChangeArrowheads="1"/>
          </p:cNvPicPr>
          <p:nvPr/>
        </p:nvPicPr>
        <p:blipFill rotWithShape="1">
          <a:blip r:embed="rId2">
            <a:extLst>
              <a:ext uri="{28A0092B-C50C-407E-A947-70E740481C1C}">
                <a14:useLocalDpi xmlns:a14="http://schemas.microsoft.com/office/drawing/2010/main" val="0"/>
              </a:ext>
            </a:extLst>
          </a:blip>
          <a:srcRect l="660" t="144" r="23785"/>
          <a:stretch/>
        </p:blipFill>
        <p:spPr bwMode="auto">
          <a:xfrm rot="5400000">
            <a:off x="2789897" y="-2671563"/>
            <a:ext cx="6739664" cy="121864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www.belpressa.ru/media/filer_public/2a/b6/2ab67fc1-af49-4dd6-a888-6895789fa915/photo_2024-02-02_11-56-18.jpg"/>
          <p:cNvPicPr>
            <a:picLocks noChangeAspect="1" noChangeArrowheads="1"/>
          </p:cNvPicPr>
          <p:nvPr/>
        </p:nvPicPr>
        <p:blipFill rotWithShape="1">
          <a:blip r:embed="rId3">
            <a:extLst>
              <a:ext uri="{28A0092B-C50C-407E-A947-70E740481C1C}">
                <a14:useLocalDpi xmlns:a14="http://schemas.microsoft.com/office/drawing/2010/main" val="0"/>
              </a:ext>
            </a:extLst>
          </a:blip>
          <a:srcRect l="-114" b="9810"/>
          <a:stretch/>
        </p:blipFill>
        <p:spPr bwMode="auto">
          <a:xfrm>
            <a:off x="1356392" y="1052661"/>
            <a:ext cx="9064472" cy="4552739"/>
          </a:xfrm>
          <a:prstGeom prst="rect">
            <a:avLst/>
          </a:prstGeom>
          <a:noFill/>
          <a:extLst>
            <a:ext uri="{909E8E84-426E-40DD-AFC4-6F175D3DCCD1}">
              <a14:hiddenFill xmlns:a14="http://schemas.microsoft.com/office/drawing/2010/main">
                <a:solidFill>
                  <a:srgbClr val="FFFFFF"/>
                </a:solidFill>
              </a14:hiddenFill>
            </a:ext>
          </a:extLst>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4196" y="89267"/>
            <a:ext cx="2818015" cy="2524482"/>
          </a:xfrm>
          <a:prstGeom prst="ellipse">
            <a:avLst/>
          </a:prstGeom>
          <a:ln>
            <a:noFill/>
          </a:ln>
          <a:effectLst>
            <a:softEdge rad="112500"/>
          </a:effectLst>
        </p:spPr>
      </p:pic>
      <p:pic>
        <p:nvPicPr>
          <p:cNvPr id="9" name="Picture 2" descr="https://gas-kvas.com/grafic/uploads/posts/2024-01/gas-kvas-com-p-vnimanie-nadpis-na-prozrachnom-fone-12.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714" t="4331" r="10597" b="-1"/>
          <a:stretch/>
        </p:blipFill>
        <p:spPr bwMode="auto">
          <a:xfrm>
            <a:off x="2473665" y="4233691"/>
            <a:ext cx="6385141" cy="246704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1" name="Picture 211"/>
          <p:cNvPicPr/>
          <p:nvPr/>
        </p:nvPicPr>
        <p:blipFill>
          <a:blip r:embed="rId6"/>
          <a:stretch>
            <a:fillRect/>
          </a:stretch>
        </p:blipFill>
        <p:spPr>
          <a:xfrm rot="20492237">
            <a:off x="10043266" y="349010"/>
            <a:ext cx="1516178" cy="2198257"/>
          </a:xfrm>
          <a:prstGeom prst="rect">
            <a:avLst/>
          </a:prstGeom>
        </p:spPr>
      </p:pic>
      <p:grpSp>
        <p:nvGrpSpPr>
          <p:cNvPr id="12" name="Group 22507"/>
          <p:cNvGrpSpPr/>
          <p:nvPr/>
        </p:nvGrpSpPr>
        <p:grpSpPr>
          <a:xfrm rot="720221">
            <a:off x="430444" y="4371474"/>
            <a:ext cx="1746873" cy="2171350"/>
            <a:chOff x="0" y="0"/>
            <a:chExt cx="5396485" cy="6070092"/>
          </a:xfrm>
          <a:solidFill>
            <a:schemeClr val="accent2">
              <a:lumMod val="50000"/>
            </a:schemeClr>
          </a:solidFill>
        </p:grpSpPr>
        <p:pic>
          <p:nvPicPr>
            <p:cNvPr id="13" name="Picture 834"/>
            <p:cNvPicPr/>
            <p:nvPr/>
          </p:nvPicPr>
          <p:blipFill>
            <a:blip r:embed="rId7"/>
            <a:stretch>
              <a:fillRect/>
            </a:stretch>
          </p:blipFill>
          <p:spPr>
            <a:xfrm>
              <a:off x="0" y="0"/>
              <a:ext cx="5396485" cy="6070092"/>
            </a:xfrm>
            <a:prstGeom prst="rect">
              <a:avLst/>
            </a:prstGeom>
            <a:ln>
              <a:noFill/>
            </a:ln>
            <a:effectLst>
              <a:outerShdw blurRad="190500" algn="tl" rotWithShape="0">
                <a:srgbClr val="000000">
                  <a:alpha val="70000"/>
                </a:srgbClr>
              </a:outerShdw>
            </a:effectLst>
          </p:spPr>
        </p:pic>
        <p:pic>
          <p:nvPicPr>
            <p:cNvPr id="14" name="Picture 836"/>
            <p:cNvPicPr/>
            <p:nvPr/>
          </p:nvPicPr>
          <p:blipFill>
            <a:blip r:embed="rId8"/>
            <a:stretch>
              <a:fillRect/>
            </a:stretch>
          </p:blipFill>
          <p:spPr>
            <a:xfrm>
              <a:off x="195072" y="195123"/>
              <a:ext cx="4826508" cy="5500116"/>
            </a:xfrm>
            <a:prstGeom prst="rect">
              <a:avLst/>
            </a:prstGeom>
            <a:ln>
              <a:noFill/>
            </a:ln>
            <a:effectLst>
              <a:outerShdw blurRad="190500" algn="tl" rotWithShape="0">
                <a:srgbClr val="000000">
                  <a:alpha val="70000"/>
                </a:srgbClr>
              </a:outerShdw>
            </a:effectLst>
          </p:spPr>
        </p:pic>
      </p:grpSp>
      <p:pic>
        <p:nvPicPr>
          <p:cNvPr id="15" name="Picture 4" descr="https://mykaleidoscope.ru/x/uploads/posts/2022-09/1663182431_48-mykaleidoscope-ru-p-belgorod-dostoprimechatelnosti-goroda-vkon-5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948459" y="4646816"/>
            <a:ext cx="2944811" cy="186881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https://catherineasquithgallery.com/uploads/posts/2021-02/1613639899_74-p-fon-dlya-prezentatsii-salyut-94.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70065" y="1509241"/>
            <a:ext cx="2985061" cy="130740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https://catherineasquithgallery.com/uploads/posts/2021-02/1613639899_74-p-fon-dlya-prezentatsii-salyut-94.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66275" y="1759257"/>
            <a:ext cx="2985061" cy="130740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0" descr="https://static.vecteezy.com/system/resources/previews/001/188/960/original/fireworks-png.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801117" y="300634"/>
            <a:ext cx="1756833" cy="147180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2" descr="https://static.vecteezy.com/system/resources/previews/001/188/959/original/fireworks-png.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190850" y="446232"/>
            <a:ext cx="1728676" cy="170742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4" descr="Фейерверк на прозрачном фоне"/>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95631" y="19586"/>
            <a:ext cx="4177579" cy="2638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11198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1554</TotalTime>
  <Words>453</Words>
  <Application>Microsoft Office PowerPoint</Application>
  <PresentationFormat>Широкоэкранный</PresentationFormat>
  <Paragraphs>102</Paragraphs>
  <Slides>6</Slides>
  <Notes>4</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6</vt:i4>
      </vt:variant>
    </vt:vector>
  </HeadingPairs>
  <TitlesOfParts>
    <vt:vector size="11" baseType="lpstr">
      <vt:lpstr>Arial</vt:lpstr>
      <vt:lpstr>Calibri</vt:lpstr>
      <vt:lpstr>Calibri Light</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Компьютер</dc:creator>
  <cp:lastModifiedBy>Пользователь Windows</cp:lastModifiedBy>
  <cp:revision>96</cp:revision>
  <dcterms:created xsi:type="dcterms:W3CDTF">2024-04-11T12:44:48Z</dcterms:created>
  <dcterms:modified xsi:type="dcterms:W3CDTF">2024-04-26T08:39:16Z</dcterms:modified>
</cp:coreProperties>
</file>